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0C0"/>
    <a:srgbClr val="F3AFF5"/>
    <a:srgbClr val="FF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33333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210332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300365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325078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106285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115549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309013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30909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27935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401651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E9B86-18A3-43F9-8750-1C2EE9AF4D39}" type="datetimeFigureOut">
              <a:rPr lang="en-US" smtClean="0"/>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66EE8A-6A27-4AF3-8CDD-FB45D1A8B254}" type="slidenum">
              <a:rPr lang="en-US" smtClean="0"/>
              <a:t>‹#›</a:t>
            </a:fld>
            <a:endParaRPr lang="en-US" dirty="0"/>
          </a:p>
        </p:txBody>
      </p:sp>
    </p:spTree>
    <p:extLst>
      <p:ext uri="{BB962C8B-B14F-4D97-AF65-F5344CB8AC3E}">
        <p14:creationId xmlns:p14="http://schemas.microsoft.com/office/powerpoint/2010/main" val="229821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E9B86-18A3-43F9-8750-1C2EE9AF4D39}" type="datetimeFigureOut">
              <a:rPr lang="en-US" smtClean="0"/>
              <a:t>9/10/2014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6EE8A-6A27-4AF3-8CDD-FB45D1A8B254}" type="slidenum">
              <a:rPr lang="en-US" smtClean="0"/>
              <a:t>‹#›</a:t>
            </a:fld>
            <a:endParaRPr lang="en-US" dirty="0"/>
          </a:p>
        </p:txBody>
      </p:sp>
    </p:spTree>
    <p:extLst>
      <p:ext uri="{BB962C8B-B14F-4D97-AF65-F5344CB8AC3E}">
        <p14:creationId xmlns:p14="http://schemas.microsoft.com/office/powerpoint/2010/main" val="409111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0843" y="1988161"/>
            <a:ext cx="10818056" cy="2387600"/>
          </a:xfrm>
        </p:spPr>
        <p:txBody>
          <a:bodyPr anchor="ctr">
            <a:noAutofit/>
          </a:bodyPr>
          <a:lstStyle/>
          <a:p>
            <a:r>
              <a:rPr lang="en-US" sz="9600" dirty="0" smtClean="0">
                <a:solidFill>
                  <a:srgbClr val="C00000"/>
                </a:solidFill>
                <a:latin typeface="Book Antiqua" panose="02040602050305030304" pitchFamily="18" charset="0"/>
              </a:rPr>
              <a:t>CUPID &amp; PSYCHE</a:t>
            </a:r>
            <a:endParaRPr lang="en-US" sz="9600" dirty="0">
              <a:solidFill>
                <a:srgbClr val="C00000"/>
              </a:solidFill>
              <a:latin typeface="Book Antiqua" panose="02040602050305030304" pitchFamily="18" charset="0"/>
            </a:endParaRPr>
          </a:p>
        </p:txBody>
      </p:sp>
      <p:sp>
        <p:nvSpPr>
          <p:cNvPr id="3" name="TextBox 2"/>
          <p:cNvSpPr txBox="1"/>
          <p:nvPr/>
        </p:nvSpPr>
        <p:spPr>
          <a:xfrm>
            <a:off x="5268036" y="4558352"/>
            <a:ext cx="5677468" cy="646331"/>
          </a:xfrm>
          <a:prstGeom prst="rect">
            <a:avLst/>
          </a:prstGeom>
          <a:noFill/>
        </p:spPr>
        <p:txBody>
          <a:bodyPr wrap="square" rtlCol="0">
            <a:spAutoFit/>
          </a:bodyPr>
          <a:lstStyle/>
          <a:p>
            <a:r>
              <a:rPr lang="en-US" dirty="0" smtClean="0">
                <a:solidFill>
                  <a:srgbClr val="FF0000"/>
                </a:solidFill>
                <a:latin typeface="Book Antiqua" panose="02040602050305030304" pitchFamily="18" charset="0"/>
              </a:rPr>
              <a:t>W D Griffin, Jr</a:t>
            </a:r>
          </a:p>
          <a:p>
            <a:r>
              <a:rPr lang="en-US" dirty="0" smtClean="0">
                <a:solidFill>
                  <a:srgbClr val="FF0000"/>
                </a:solidFill>
                <a:latin typeface="Book Antiqua" panose="02040602050305030304" pitchFamily="18" charset="0"/>
              </a:rPr>
              <a:t>August 7, 2014</a:t>
            </a:r>
            <a:endParaRPr lang="en-US"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4216259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552450"/>
            <a:ext cx="7765366" cy="5486400"/>
          </a:xfrm>
        </p:spPr>
        <p:txBody>
          <a:bodyPr>
            <a:normAutofit lnSpcReduction="100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Psyche attempted to kill herself by throwing herself into a nearby river</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river had pity on her and carried her to Pan who advised her to try to win Cupid back</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Psyche then made her way to the house of one of the sisters and told her what happened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She then told the sister that Cupid would marry her if she rushed to his side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sister ran to the mountain and jumping invoked Zephyr to carry her to Cupid but Zephyr never came and she was killed on the rocks below</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other sister suffered the same fate</a:t>
            </a:r>
            <a:endParaRPr lang="en-US" dirty="0">
              <a:solidFill>
                <a:srgbClr val="FF0000"/>
              </a:solidFill>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233019" y="552450"/>
            <a:ext cx="3424581" cy="5313778"/>
          </a:xfrm>
          <a:prstGeom prst="rect">
            <a:avLst/>
          </a:prstGeom>
        </p:spPr>
      </p:pic>
    </p:spTree>
    <p:extLst>
      <p:ext uri="{BB962C8B-B14F-4D97-AF65-F5344CB8AC3E}">
        <p14:creationId xmlns:p14="http://schemas.microsoft.com/office/powerpoint/2010/main" val="331173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452" y="552450"/>
            <a:ext cx="10705514" cy="5486400"/>
          </a:xfrm>
        </p:spPr>
        <p:txBody>
          <a:bodyPr>
            <a:normAutofit lnSpcReduction="100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While Cupid lay in his mother’s bedroom nursing his wound, a sea gull told Venus what had happened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She immediately rushed to his side and berated him for his behavior</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After leaving in a rage, Venus encountered Ceres and Juno who tried to console her and defend the actions of Cupid’s desire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Psyche then encountered Ceres and Juno who had pity on her but could befriend her fearing the anger of Venus</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Venus abandoned her search on earth for Psyche and appealed to Jupiter for aid who sent Mercury to make a public announcement for the capture of Psyche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When Psyche was before </a:t>
            </a:r>
            <a:r>
              <a:rPr lang="en-US" dirty="0" err="1" smtClean="0">
                <a:solidFill>
                  <a:srgbClr val="FF0000"/>
                </a:solidFill>
                <a:latin typeface="Book Antiqua" panose="02040602050305030304" pitchFamily="18" charset="0"/>
              </a:rPr>
              <a:t>her,Venus</a:t>
            </a:r>
            <a:r>
              <a:rPr lang="en-US" dirty="0" smtClean="0">
                <a:solidFill>
                  <a:srgbClr val="FF0000"/>
                </a:solidFill>
                <a:latin typeface="Book Antiqua" panose="02040602050305030304" pitchFamily="18" charset="0"/>
              </a:rPr>
              <a:t> denounced her and physically abused her</a:t>
            </a:r>
          </a:p>
        </p:txBody>
      </p:sp>
    </p:spTree>
    <p:extLst>
      <p:ext uri="{BB962C8B-B14F-4D97-AF65-F5344CB8AC3E}">
        <p14:creationId xmlns:p14="http://schemas.microsoft.com/office/powerpoint/2010/main" val="2689661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452" y="552450"/>
            <a:ext cx="10705514" cy="5486400"/>
          </a:xfrm>
        </p:spPr>
        <p:txBody>
          <a:bodyPr>
            <a:normAutofit/>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Next Venus imposed a series of seemingly impossible trials for Psyche to complete</a:t>
            </a:r>
          </a:p>
          <a:p>
            <a:pPr>
              <a:buFont typeface="Wingdings" panose="05000000000000000000" pitchFamily="2" charset="2"/>
              <a:buChar char="v"/>
            </a:pPr>
            <a:r>
              <a:rPr lang="en-US" dirty="0" smtClean="0">
                <a:solidFill>
                  <a:srgbClr val="FF0000"/>
                </a:solidFill>
                <a:latin typeface="Book Antiqua" panose="02040602050305030304" pitchFamily="18" charset="0"/>
              </a:rPr>
              <a:t> For her first trial Psyche was led to a granary with different types of grains mixed together which included </a:t>
            </a:r>
            <a:r>
              <a:rPr lang="en-US" dirty="0">
                <a:solidFill>
                  <a:srgbClr val="FF0000"/>
                </a:solidFill>
                <a:latin typeface="Book Antiqua" panose="02040602050305030304" pitchFamily="18" charset="0"/>
              </a:rPr>
              <a:t>wheat, barley, </a:t>
            </a:r>
            <a:r>
              <a:rPr lang="en-US" dirty="0" smtClean="0">
                <a:solidFill>
                  <a:srgbClr val="FF0000"/>
                </a:solidFill>
                <a:latin typeface="Book Antiqua" panose="02040602050305030304" pitchFamily="18" charset="0"/>
              </a:rPr>
              <a:t>poppy seeds, </a:t>
            </a:r>
            <a:r>
              <a:rPr lang="en-US" dirty="0">
                <a:solidFill>
                  <a:srgbClr val="FF0000"/>
                </a:solidFill>
                <a:latin typeface="Book Antiqua" panose="02040602050305030304" pitchFamily="18" charset="0"/>
              </a:rPr>
              <a:t>chickpeas, lentils, and </a:t>
            </a:r>
            <a:r>
              <a:rPr lang="en-US" dirty="0" smtClean="0">
                <a:solidFill>
                  <a:srgbClr val="FF0000"/>
                </a:solidFill>
                <a:latin typeface="Book Antiqua" panose="02040602050305030304" pitchFamily="18" charset="0"/>
              </a:rPr>
              <a:t>beans</a:t>
            </a:r>
          </a:p>
          <a:p>
            <a:pPr>
              <a:buFont typeface="Wingdings" panose="05000000000000000000" pitchFamily="2" charset="2"/>
              <a:buChar char="v"/>
            </a:pPr>
            <a:r>
              <a:rPr lang="en-US" dirty="0" smtClean="0">
                <a:solidFill>
                  <a:srgbClr val="FF0000"/>
                </a:solidFill>
                <a:latin typeface="Book Antiqua" panose="02040602050305030304" pitchFamily="18" charset="0"/>
              </a:rPr>
              <a:t> Venus ordered that the grains be separated by nightfall</a:t>
            </a:r>
          </a:p>
          <a:p>
            <a:pPr>
              <a:buFont typeface="Wingdings" panose="05000000000000000000" pitchFamily="2" charset="2"/>
              <a:buChar char="v"/>
            </a:pPr>
            <a:r>
              <a:rPr lang="en-US" dirty="0" smtClean="0">
                <a:solidFill>
                  <a:srgbClr val="FF0000"/>
                </a:solidFill>
                <a:latin typeface="Book Antiqua" panose="02040602050305030304" pitchFamily="18" charset="0"/>
              </a:rPr>
              <a:t> An ant and his army came to her rescue and sorted all the grains into separate piles</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Venus was convinced that Cupid was responsible and she devised a second task for the next day</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Venus next ordered Psyche to go a river bank where dangerous sheep with golden fleeces were known to take food and water</a:t>
            </a:r>
          </a:p>
        </p:txBody>
      </p:sp>
    </p:spTree>
    <p:extLst>
      <p:ext uri="{BB962C8B-B14F-4D97-AF65-F5344CB8AC3E}">
        <p14:creationId xmlns:p14="http://schemas.microsoft.com/office/powerpoint/2010/main" val="1202907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452" y="552450"/>
            <a:ext cx="10705514" cy="5486400"/>
          </a:xfrm>
        </p:spPr>
        <p:txBody>
          <a:bodyPr>
            <a:normAutofit/>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When Psyche arrived at the river, a reed whispered to her to wait until the sheep had left and gather the wool that clung to the trees under which the sheep would take shade from the blazing sun</a:t>
            </a:r>
          </a:p>
          <a:p>
            <a:pPr>
              <a:buFont typeface="Wingdings" panose="05000000000000000000" pitchFamily="2" charset="2"/>
              <a:buChar char="v"/>
            </a:pPr>
            <a:r>
              <a:rPr lang="en-US" dirty="0" smtClean="0">
                <a:solidFill>
                  <a:srgbClr val="FF0000"/>
                </a:solidFill>
                <a:latin typeface="Book Antiqua" panose="02040602050305030304" pitchFamily="18" charset="0"/>
              </a:rPr>
              <a:t> She did as instructed and accomplished the task</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Next Venus instructed her to go to the mountain where the Cocytus had its source and fill a jar with the cold dark water</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mouth of the river was guarded by a large dragon</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eagle of Jupiter swooped down and filled the jar with the water of the river</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This was the same eagle that had swooped up Ganymede for Jupiter through Cupid’s agency and  now the debt was repaid</a:t>
            </a:r>
          </a:p>
        </p:txBody>
      </p:sp>
    </p:spTree>
    <p:extLst>
      <p:ext uri="{BB962C8B-B14F-4D97-AF65-F5344CB8AC3E}">
        <p14:creationId xmlns:p14="http://schemas.microsoft.com/office/powerpoint/2010/main" val="2873175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452" y="552450"/>
            <a:ext cx="7695028" cy="5486400"/>
          </a:xfrm>
        </p:spPr>
        <p:txBody>
          <a:bodyPr>
            <a:normAutofit fontScale="92500" lnSpcReduction="100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Venus was now angrier than ever that Psyche had completed all tasks successfully and </a:t>
            </a:r>
            <a:r>
              <a:rPr lang="en-US" smtClean="0">
                <a:solidFill>
                  <a:srgbClr val="FF0000"/>
                </a:solidFill>
                <a:latin typeface="Book Antiqua" panose="02040602050305030304" pitchFamily="18" charset="0"/>
              </a:rPr>
              <a:t>devised one </a:t>
            </a:r>
            <a:r>
              <a:rPr lang="en-US" dirty="0" smtClean="0">
                <a:solidFill>
                  <a:srgbClr val="FF0000"/>
                </a:solidFill>
                <a:latin typeface="Book Antiqua" panose="02040602050305030304" pitchFamily="18" charset="0"/>
              </a:rPr>
              <a:t>more task for her</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Psyche was to take a box to the Underworld and obtain from Proserpina a piece of her own beauty and bring it back to Venus</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In despair Psyche climbed a high tower with the intention of throwing herself off the tower</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But the tower intervened and told her to enter the Underworld at Taenarus </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It also told her that she would need sops (cakes) to get past Cerberus and two obuls to pay Charon to ferry her across the Styx</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One thing that she must not do is to look inside the box</a:t>
            </a:r>
          </a:p>
        </p:txBody>
      </p:sp>
      <p:pic>
        <p:nvPicPr>
          <p:cNvPr id="2" name="Picture 1"/>
          <p:cNvPicPr>
            <a:picLocks noChangeAspect="1"/>
          </p:cNvPicPr>
          <p:nvPr/>
        </p:nvPicPr>
        <p:blipFill>
          <a:blip r:embed="rId2"/>
          <a:stretch>
            <a:fillRect/>
          </a:stretch>
        </p:blipFill>
        <p:spPr>
          <a:xfrm>
            <a:off x="8412479" y="552450"/>
            <a:ext cx="3579573" cy="5096510"/>
          </a:xfrm>
          <a:prstGeom prst="rect">
            <a:avLst/>
          </a:prstGeom>
        </p:spPr>
      </p:pic>
    </p:spTree>
    <p:extLst>
      <p:ext uri="{BB962C8B-B14F-4D97-AF65-F5344CB8AC3E}">
        <p14:creationId xmlns:p14="http://schemas.microsoft.com/office/powerpoint/2010/main" val="3852382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27" y="552450"/>
            <a:ext cx="7675809" cy="5486400"/>
          </a:xfrm>
        </p:spPr>
        <p:txBody>
          <a:bodyPr>
            <a:normAutofit lnSpcReduction="100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Psyche followed all the instructions except one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Feeling that the tasks had taken some of her beauty, Psyche opened the box only to find that it was not beauty but the deep sleep of the Underworld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Cupid, healed of his burn, found Psyche in the deep sleep and removed it from her and put it back into the box</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He awakened Psyche and admonished her for allowing her curiosity to get the better of her a second time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He then bade her complete the task for Venus</a:t>
            </a:r>
          </a:p>
        </p:txBody>
      </p:sp>
      <p:pic>
        <p:nvPicPr>
          <p:cNvPr id="4" name="Picture 3"/>
          <p:cNvPicPr>
            <a:picLocks noChangeAspect="1"/>
          </p:cNvPicPr>
          <p:nvPr/>
        </p:nvPicPr>
        <p:blipFill>
          <a:blip r:embed="rId2"/>
          <a:stretch>
            <a:fillRect/>
          </a:stretch>
        </p:blipFill>
        <p:spPr>
          <a:xfrm>
            <a:off x="257577" y="552450"/>
            <a:ext cx="3992450" cy="5281680"/>
          </a:xfrm>
          <a:prstGeom prst="rect">
            <a:avLst/>
          </a:prstGeom>
        </p:spPr>
      </p:pic>
    </p:spTree>
    <p:extLst>
      <p:ext uri="{BB962C8B-B14F-4D97-AF65-F5344CB8AC3E}">
        <p14:creationId xmlns:p14="http://schemas.microsoft.com/office/powerpoint/2010/main" val="187082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7" y="552450"/>
            <a:ext cx="11539470" cy="3221060"/>
          </a:xfrm>
        </p:spPr>
        <p:txBody>
          <a:bodyPr>
            <a:normAutofit fontScale="925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Cupid then appealed to Jupiter to ratify his marriage to Psyche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Jupiter consented and sent Mercury to return her to Olympus to be made immortal</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marriage appeased Venus hoping that Cupid would be more faithful</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Upon her arrival in Olympus Psyche was given ambrosia to achieve her immortality</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Cupid and Psyche had one daughter, Voluptas</a:t>
            </a:r>
          </a:p>
        </p:txBody>
      </p:sp>
      <p:pic>
        <p:nvPicPr>
          <p:cNvPr id="2" name="Picture 1"/>
          <p:cNvPicPr>
            <a:picLocks noChangeAspect="1"/>
          </p:cNvPicPr>
          <p:nvPr/>
        </p:nvPicPr>
        <p:blipFill>
          <a:blip r:embed="rId2"/>
          <a:stretch>
            <a:fillRect/>
          </a:stretch>
        </p:blipFill>
        <p:spPr>
          <a:xfrm>
            <a:off x="2389032" y="3773510"/>
            <a:ext cx="7534140" cy="3084490"/>
          </a:xfrm>
          <a:prstGeom prst="rect">
            <a:avLst/>
          </a:prstGeom>
        </p:spPr>
      </p:pic>
    </p:spTree>
    <p:extLst>
      <p:ext uri="{BB962C8B-B14F-4D97-AF65-F5344CB8AC3E}">
        <p14:creationId xmlns:p14="http://schemas.microsoft.com/office/powerpoint/2010/main" val="1068573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dirty="0" smtClean="0">
                <a:solidFill>
                  <a:srgbClr val="FF0000"/>
                </a:solidFill>
                <a:latin typeface="Book Antiqua" panose="02040602050305030304" pitchFamily="18" charset="0"/>
              </a:rPr>
              <a:t>REFERENCES</a:t>
            </a:r>
            <a:endParaRPr lang="en-US" sz="6000" dirty="0">
              <a:solidFill>
                <a:srgbClr val="FF0000"/>
              </a:solidFill>
              <a:latin typeface="Book Antiqua" panose="02040602050305030304" pitchFamily="18" charset="0"/>
            </a:endParaRPr>
          </a:p>
        </p:txBody>
      </p:sp>
      <p:sp>
        <p:nvSpPr>
          <p:cNvPr id="6" name="Content Placeholder 5"/>
          <p:cNvSpPr>
            <a:spLocks noGrp="1"/>
          </p:cNvSpPr>
          <p:nvPr>
            <p:ph idx="1"/>
          </p:nvPr>
        </p:nvSpPr>
        <p:spPr>
          <a:xfrm>
            <a:off x="838200" y="1825624"/>
            <a:ext cx="10515600" cy="4755479"/>
          </a:xfrm>
        </p:spPr>
        <p:txBody>
          <a:bodyPr>
            <a:normAutofit/>
          </a:bodyPr>
          <a:lstStyle/>
          <a:p>
            <a:pPr marL="0" indent="0">
              <a:buNone/>
            </a:pPr>
            <a:r>
              <a:rPr lang="en-US" dirty="0" smtClean="0">
                <a:solidFill>
                  <a:srgbClr val="FF0000"/>
                </a:solidFill>
                <a:latin typeface="Book Antiqua" panose="02040602050305030304" pitchFamily="18" charset="0"/>
              </a:rPr>
              <a:t>Gayley</a:t>
            </a:r>
            <a:r>
              <a:rPr lang="en-US" dirty="0">
                <a:solidFill>
                  <a:srgbClr val="FF0000"/>
                </a:solidFill>
                <a:latin typeface="Book Antiqua" panose="02040602050305030304" pitchFamily="18" charset="0"/>
              </a:rPr>
              <a:t>, Charles Mills. </a:t>
            </a:r>
            <a:r>
              <a:rPr lang="en-US" i="1" dirty="0">
                <a:solidFill>
                  <a:srgbClr val="FF0000"/>
                </a:solidFill>
                <a:latin typeface="Book Antiqua" panose="02040602050305030304" pitchFamily="18" charset="0"/>
              </a:rPr>
              <a:t>The Classical Myths in English Literature and in Art</a:t>
            </a:r>
            <a:r>
              <a:rPr lang="en-US" dirty="0">
                <a:solidFill>
                  <a:srgbClr val="FF0000"/>
                </a:solidFill>
                <a:latin typeface="Book Antiqua" panose="02040602050305030304" pitchFamily="18" charset="0"/>
              </a:rPr>
              <a:t>. New York: Blaisdell Publishing Company, </a:t>
            </a:r>
            <a:r>
              <a:rPr lang="en-US" dirty="0" smtClean="0">
                <a:solidFill>
                  <a:srgbClr val="FF0000"/>
                </a:solidFill>
                <a:latin typeface="Book Antiqua" panose="02040602050305030304" pitchFamily="18" charset="0"/>
              </a:rPr>
              <a:t>1963.</a:t>
            </a:r>
          </a:p>
          <a:p>
            <a:pPr marL="0" indent="0">
              <a:buNone/>
            </a:pPr>
            <a:r>
              <a:rPr lang="en-US" dirty="0" smtClean="0">
                <a:solidFill>
                  <a:srgbClr val="FF0000"/>
                </a:solidFill>
                <a:latin typeface="Book Antiqua" panose="02040602050305030304" pitchFamily="18" charset="0"/>
              </a:rPr>
              <a:t>Hamilton, Edith. </a:t>
            </a:r>
            <a:r>
              <a:rPr lang="en-US" i="1" dirty="0" smtClean="0">
                <a:solidFill>
                  <a:srgbClr val="FF0000"/>
                </a:solidFill>
                <a:latin typeface="Book Antiqua" panose="02040602050305030304" pitchFamily="18" charset="0"/>
              </a:rPr>
              <a:t>Mythology</a:t>
            </a:r>
            <a:r>
              <a:rPr lang="en-US" dirty="0" smtClean="0">
                <a:solidFill>
                  <a:srgbClr val="FF0000"/>
                </a:solidFill>
                <a:latin typeface="Book Antiqua" panose="02040602050305030304" pitchFamily="18" charset="0"/>
              </a:rPr>
              <a:t>. New York: Grand Central Publishing, 2011.</a:t>
            </a:r>
          </a:p>
          <a:p>
            <a:pPr marL="0" indent="0">
              <a:buNone/>
            </a:pPr>
            <a:r>
              <a:rPr lang="en-US" dirty="0" smtClean="0">
                <a:solidFill>
                  <a:srgbClr val="FF0000"/>
                </a:solidFill>
                <a:latin typeface="Book Antiqua" panose="02040602050305030304" pitchFamily="18" charset="0"/>
              </a:rPr>
              <a:t>Morford</a:t>
            </a:r>
            <a:r>
              <a:rPr lang="en-US" dirty="0">
                <a:solidFill>
                  <a:srgbClr val="FF0000"/>
                </a:solidFill>
                <a:latin typeface="Book Antiqua" panose="02040602050305030304" pitchFamily="18" charset="0"/>
              </a:rPr>
              <a:t>, Mark P. O. </a:t>
            </a:r>
            <a:r>
              <a:rPr lang="en-US" i="1" dirty="0">
                <a:solidFill>
                  <a:srgbClr val="FF0000"/>
                </a:solidFill>
                <a:latin typeface="Book Antiqua" panose="02040602050305030304" pitchFamily="18" charset="0"/>
              </a:rPr>
              <a:t>Classical Mythology</a:t>
            </a:r>
            <a:r>
              <a:rPr lang="en-US" dirty="0">
                <a:solidFill>
                  <a:srgbClr val="FF0000"/>
                </a:solidFill>
                <a:latin typeface="Book Antiqua" panose="02040602050305030304" pitchFamily="18" charset="0"/>
              </a:rPr>
              <a:t>. New York: Longman, Inc., 1977.</a:t>
            </a:r>
          </a:p>
          <a:p>
            <a:pPr marL="0" indent="0">
              <a:buNone/>
            </a:pPr>
            <a:r>
              <a:rPr lang="en-US" dirty="0">
                <a:solidFill>
                  <a:srgbClr val="FF0000"/>
                </a:solidFill>
                <a:latin typeface="Book Antiqua" panose="02040602050305030304" pitchFamily="18" charset="0"/>
              </a:rPr>
              <a:t>Ovid. </a:t>
            </a:r>
            <a:r>
              <a:rPr lang="en-US" i="1" dirty="0">
                <a:solidFill>
                  <a:srgbClr val="FF0000"/>
                </a:solidFill>
                <a:latin typeface="Book Antiqua" panose="02040602050305030304" pitchFamily="18" charset="0"/>
              </a:rPr>
              <a:t>Metamorphoses</a:t>
            </a:r>
            <a:r>
              <a:rPr lang="en-US" dirty="0">
                <a:solidFill>
                  <a:srgbClr val="FF0000"/>
                </a:solidFill>
                <a:latin typeface="Book Antiqua" panose="02040602050305030304" pitchFamily="18" charset="0"/>
              </a:rPr>
              <a:t>. New York: Signet Classics, 2009.</a:t>
            </a:r>
          </a:p>
          <a:p>
            <a:pPr marL="0" indent="0">
              <a:buNone/>
            </a:pPr>
            <a:r>
              <a:rPr lang="en-US" dirty="0">
                <a:solidFill>
                  <a:srgbClr val="FF0000"/>
                </a:solidFill>
                <a:latin typeface="Book Antiqua" panose="02040602050305030304" pitchFamily="18" charset="0"/>
              </a:rPr>
              <a:t>Tripp, Edward. </a:t>
            </a:r>
            <a:r>
              <a:rPr lang="en-US" i="1" dirty="0">
                <a:solidFill>
                  <a:srgbClr val="FF0000"/>
                </a:solidFill>
                <a:latin typeface="Book Antiqua" panose="02040602050305030304" pitchFamily="18" charset="0"/>
              </a:rPr>
              <a:t>The Meridian Handbook of Classical Mythology</a:t>
            </a:r>
            <a:r>
              <a:rPr lang="en-US" dirty="0">
                <a:solidFill>
                  <a:srgbClr val="FF0000"/>
                </a:solidFill>
                <a:latin typeface="Book Antiqua" panose="02040602050305030304" pitchFamily="18" charset="0"/>
              </a:rPr>
              <a:t>. New York: Penguin Books, 1974.</a:t>
            </a:r>
          </a:p>
          <a:p>
            <a:pPr marL="0" indent="0">
              <a:buNone/>
            </a:pPr>
            <a:r>
              <a:rPr lang="en-US" i="1" dirty="0">
                <a:solidFill>
                  <a:srgbClr val="FF0000"/>
                </a:solidFill>
                <a:latin typeface="Book Antiqua" panose="02040602050305030304" pitchFamily="18" charset="0"/>
              </a:rPr>
              <a:t>www.wikipedia.org/greek mythology</a:t>
            </a:r>
            <a:r>
              <a:rPr lang="en-US" dirty="0">
                <a:solidFill>
                  <a:srgbClr val="FF0000"/>
                </a:solidFill>
                <a:latin typeface="Book Antiqua" panose="02040602050305030304" pitchFamily="18" charset="0"/>
              </a:rPr>
              <a:t>. 2014.</a:t>
            </a:r>
          </a:p>
        </p:txBody>
      </p:sp>
    </p:spTree>
    <p:extLst>
      <p:ext uri="{BB962C8B-B14F-4D97-AF65-F5344CB8AC3E}">
        <p14:creationId xmlns:p14="http://schemas.microsoft.com/office/powerpoint/2010/main" val="6315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0000">
              <a:schemeClr val="accent1">
                <a:lumMod val="45000"/>
                <a:lumOff val="55000"/>
              </a:schemeClr>
            </a:gs>
            <a:gs pos="66000">
              <a:srgbClr val="F3AFF5"/>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2369"/>
            <a:ext cx="7463847" cy="5762625"/>
          </a:xfrm>
        </p:spPr>
        <p:txBody>
          <a:bodyPr>
            <a:normAutofit fontScale="92500"/>
          </a:bodyPr>
          <a:lstStyle/>
          <a:p>
            <a:pPr>
              <a:buFont typeface="Wingdings" panose="05000000000000000000" pitchFamily="2" charset="2"/>
              <a:buChar char="v"/>
            </a:pPr>
            <a:r>
              <a:rPr lang="en-US" sz="2400" dirty="0" smtClean="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only reference to the myth of Cupid and Psyche comes from L. Apuleius in the second century A.D.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It comes from the </a:t>
            </a:r>
            <a:r>
              <a:rPr lang="en-US" i="1" dirty="0" smtClean="0">
                <a:solidFill>
                  <a:srgbClr val="FF0000"/>
                </a:solidFill>
                <a:latin typeface="Book Antiqua" panose="02040602050305030304" pitchFamily="18" charset="0"/>
              </a:rPr>
              <a:t>Metamorphoses, </a:t>
            </a:r>
            <a:r>
              <a:rPr lang="en-US" dirty="0" smtClean="0">
                <a:solidFill>
                  <a:srgbClr val="FF0000"/>
                </a:solidFill>
                <a:latin typeface="Book Antiqua" panose="02040602050305030304" pitchFamily="18" charset="0"/>
              </a:rPr>
              <a:t>referred to by St. Augustine as </a:t>
            </a:r>
            <a:r>
              <a:rPr lang="en-US" i="1" dirty="0" smtClean="0">
                <a:solidFill>
                  <a:srgbClr val="FF0000"/>
                </a:solidFill>
                <a:latin typeface="Book Antiqua" panose="02040602050305030304" pitchFamily="18" charset="0"/>
              </a:rPr>
              <a:t>Asinus aureus </a:t>
            </a:r>
            <a:r>
              <a:rPr lang="en-US" dirty="0" smtClean="0">
                <a:solidFill>
                  <a:srgbClr val="FF0000"/>
                </a:solidFill>
                <a:latin typeface="Book Antiqua" panose="02040602050305030304" pitchFamily="18" charset="0"/>
              </a:rPr>
              <a:t>(The Golden Ass)</a:t>
            </a:r>
          </a:p>
          <a:p>
            <a:pPr>
              <a:buFont typeface="Wingdings" panose="05000000000000000000" pitchFamily="2" charset="2"/>
              <a:buChar char="v"/>
            </a:pPr>
            <a:r>
              <a:rPr lang="en-US" i="1"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This is the only Roman novel to survive in Latin in its entirety </a:t>
            </a:r>
          </a:p>
          <a:p>
            <a:pPr>
              <a:buFont typeface="Wingdings" panose="05000000000000000000" pitchFamily="2" charset="2"/>
              <a:buChar char="v"/>
            </a:pPr>
            <a:r>
              <a:rPr lang="en-US" i="1"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myth itself covers approximately 20% of the eleven books of the novel</a:t>
            </a:r>
            <a:r>
              <a:rPr lang="en-US" i="1" dirty="0" smtClean="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beginning in Book 4 and finishing in Book 6</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It is told by an elderly woman charged with tending to Lucius who has transformed himself into ass and Charite, both who have been taken by pirates, to soothe Charite’s fears</a:t>
            </a:r>
          </a:p>
        </p:txBody>
      </p:sp>
      <p:pic>
        <p:nvPicPr>
          <p:cNvPr id="1026" name="Picture 2" descr="http://upload.wikimedia.org/wikipedia/commons/0/0a/Apuleius1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047" y="492370"/>
            <a:ext cx="3429000"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02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2006" y="450166"/>
            <a:ext cx="7611794" cy="5726797"/>
          </a:xfrm>
        </p:spPr>
        <p:txBody>
          <a:bodyPr>
            <a:normAutofit fontScale="92500" lnSpcReduction="10000"/>
          </a:bodyPr>
          <a:lstStyle/>
          <a:p>
            <a:pPr marL="0" indent="0">
              <a:buNone/>
            </a:pPr>
            <a:r>
              <a:rPr lang="en-US" dirty="0" smtClean="0">
                <a:solidFill>
                  <a:srgbClr val="FF0000"/>
                </a:solidFill>
                <a:latin typeface="Book Antiqua" panose="02040602050305030304" pitchFamily="18" charset="0"/>
              </a:rPr>
              <a:t>The Myth</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There was an unnamed king of an unnamed country who had three daughters, one was very beautiful and admired by all</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This daughter was named Psyche whose name means “soul”</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admiration for Psyche caused the altars of the temples of Venus to fall into disarray and smell of cold ashes</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This adulation infuriated Venus to the point that she sent her son Cupid to make Psyche fall in love with the most vile and base of mankind</a:t>
            </a:r>
          </a:p>
          <a:p>
            <a:pPr>
              <a:buFont typeface="Wingdings" panose="05000000000000000000" pitchFamily="2" charset="2"/>
              <a:buChar char="v"/>
            </a:pPr>
            <a:r>
              <a:rPr lang="en-US" dirty="0" smtClean="0">
                <a:solidFill>
                  <a:srgbClr val="FF0000"/>
                </a:solidFill>
                <a:latin typeface="Book Antiqua" panose="02040602050305030304" pitchFamily="18" charset="0"/>
              </a:rPr>
              <a:t>Upon seeing Psyche it was as if he had pricked himself with one of his own arrows: Cupid fell in love with her  </a:t>
            </a:r>
            <a:endParaRPr lang="en-US" dirty="0">
              <a:solidFill>
                <a:srgbClr val="FF0000"/>
              </a:solidFill>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211740" y="450166"/>
            <a:ext cx="3341672" cy="5331656"/>
          </a:xfrm>
          <a:prstGeom prst="rect">
            <a:avLst/>
          </a:prstGeom>
        </p:spPr>
      </p:pic>
    </p:spTree>
    <p:extLst>
      <p:ext uri="{BB962C8B-B14F-4D97-AF65-F5344CB8AC3E}">
        <p14:creationId xmlns:p14="http://schemas.microsoft.com/office/powerpoint/2010/main" val="169146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2450"/>
            <a:ext cx="10515600" cy="5200650"/>
          </a:xfrm>
        </p:spPr>
        <p:txBody>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Psyche’s two sisters married but due to the admiration of her beauty she remained unmarried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Concerned that his daughter’s inability to find a husband was the result of angering a god, her father consulted Apollo</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Apollo’s answer was terrifying:  Psyche must be dressed as a corpse and placed upon a mountain top where she would be wed to a serpent to be feared by all the gods, even Jupiter</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oracle was obeyed and Psyche was given the rites of a funeral for a living bride and placed on the mountain top</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She resigned herself to her fate, realizing that it was Venus who was sending her to her impending death</a:t>
            </a:r>
          </a:p>
          <a:p>
            <a:pPr>
              <a:buFont typeface="Wingdings" panose="05000000000000000000" pitchFamily="2" charset="2"/>
              <a:buChar char="v"/>
            </a:pPr>
            <a:endParaRPr lang="en-US"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298881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2450"/>
            <a:ext cx="7296150" cy="5124450"/>
          </a:xfrm>
        </p:spPr>
        <p:txBody>
          <a:bodyPr>
            <a:normAutofit fontScale="92500" lnSpcReduction="100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Once upon the mountain, Psyche is greeted by Zephyr and bourn by him to a lovely meadow where she promptly falls into a deep sleep</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When she awoke, she saw a great palace; and, upon entering, voices told her that her every need would be fulfilled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Food, wine, baths all were provided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When she retired for bed, her anonymous bridegroom would enter the palace and leave before dawn</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Meanwhile her sisters had set out to find her, but her bridegroom continually warned her not contact them if they approached her</a:t>
            </a:r>
          </a:p>
          <a:p>
            <a:pPr>
              <a:buFont typeface="Wingdings" panose="05000000000000000000" pitchFamily="2" charset="2"/>
              <a:buChar char="v"/>
            </a:pPr>
            <a:endParaRPr lang="en-US" dirty="0">
              <a:solidFill>
                <a:srgbClr val="FF0000"/>
              </a:solidFill>
              <a:latin typeface="Book Antiqua" panose="02040602050305030304" pitchFamily="18" charset="0"/>
            </a:endParaRPr>
          </a:p>
        </p:txBody>
      </p:sp>
      <p:pic>
        <p:nvPicPr>
          <p:cNvPr id="2" name="Picture 1"/>
          <p:cNvPicPr>
            <a:picLocks noChangeAspect="1"/>
          </p:cNvPicPr>
          <p:nvPr/>
        </p:nvPicPr>
        <p:blipFill>
          <a:blip r:embed="rId2"/>
          <a:stretch>
            <a:fillRect/>
          </a:stretch>
        </p:blipFill>
        <p:spPr>
          <a:xfrm>
            <a:off x="8134349" y="552450"/>
            <a:ext cx="3587115" cy="5124450"/>
          </a:xfrm>
          <a:prstGeom prst="rect">
            <a:avLst/>
          </a:prstGeom>
        </p:spPr>
      </p:pic>
    </p:spTree>
    <p:extLst>
      <p:ext uri="{BB962C8B-B14F-4D97-AF65-F5344CB8AC3E}">
        <p14:creationId xmlns:p14="http://schemas.microsoft.com/office/powerpoint/2010/main" val="2459129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2450"/>
            <a:ext cx="10572750" cy="5486400"/>
          </a:xfrm>
        </p:spPr>
        <p:txBody>
          <a:bodyPr>
            <a:normAutofit lnSpcReduction="100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Her bridegroom finally consented on the condition that she not reveal anything about him</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sisters arrived and Psyche kept the secret only telling them that her husband was a handsome young man</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Psyche sent them away with riches but they were not satisfied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They agreed not to tell anyone that she was still alive and maintain the façade of her disappearance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mysterious bridegroom warned her of the treachery and jealousy of her sisters; and that they would try to convince her to gaze upon his face which she must not do</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If she did so, she would never see him again</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He also told her that she was pregnant and that if she kept the secret the child would be divine</a:t>
            </a:r>
            <a:endParaRPr lang="en-US"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266524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2332" y="552450"/>
            <a:ext cx="5938618" cy="4933950"/>
          </a:xfrm>
          <a:gradFill>
            <a:gsLst>
              <a:gs pos="3000">
                <a:schemeClr val="accent1">
                  <a:lumMod val="5000"/>
                  <a:lumOff val="95000"/>
                </a:schemeClr>
              </a:gs>
              <a:gs pos="24000">
                <a:srgbClr val="F2B0C0"/>
              </a:gs>
              <a:gs pos="67000">
                <a:schemeClr val="accent1">
                  <a:lumMod val="45000"/>
                  <a:lumOff val="55000"/>
                </a:schemeClr>
              </a:gs>
              <a:gs pos="92000">
                <a:schemeClr val="accent1">
                  <a:lumMod val="30000"/>
                  <a:lumOff val="70000"/>
                </a:schemeClr>
              </a:gs>
            </a:gsLst>
            <a:lin ang="16200000" scaled="1"/>
          </a:gradFill>
        </p:spPr>
        <p:txBody>
          <a:bodyPr>
            <a:normAutofit fontScale="85000" lnSpcReduction="200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He granted her request to see her sisters a second time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On this visit she told her sisters that she was pregnant but that her husband was a middle-aged merchant</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Again she sent them off with riches but the sisters suspected that her husband was a god and that her child would be divine</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sisters visited a third time but told Psyche that her husband was the serpent of the oracle and would devour her at the end of her pregnancy</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Her sisters’ treachery put horror and fear into her causing her to forget the warning of her bridegroom</a:t>
            </a:r>
            <a:endParaRPr lang="en-US" dirty="0">
              <a:solidFill>
                <a:srgbClr val="FF0000"/>
              </a:solidFill>
              <a:latin typeface="Book Antiqua" panose="02040602050305030304" pitchFamily="18" charset="0"/>
            </a:endParaRPr>
          </a:p>
        </p:txBody>
      </p:sp>
      <p:pic>
        <p:nvPicPr>
          <p:cNvPr id="2" name="Picture 1"/>
          <p:cNvPicPr>
            <a:picLocks noChangeAspect="1"/>
          </p:cNvPicPr>
          <p:nvPr/>
        </p:nvPicPr>
        <p:blipFill>
          <a:blip r:embed="rId2"/>
          <a:stretch>
            <a:fillRect/>
          </a:stretch>
        </p:blipFill>
        <p:spPr>
          <a:xfrm>
            <a:off x="90109" y="552450"/>
            <a:ext cx="5382223" cy="4933950"/>
          </a:xfrm>
          <a:prstGeom prst="rect">
            <a:avLst/>
          </a:prstGeom>
        </p:spPr>
      </p:pic>
    </p:spTree>
    <p:extLst>
      <p:ext uri="{BB962C8B-B14F-4D97-AF65-F5344CB8AC3E}">
        <p14:creationId xmlns:p14="http://schemas.microsoft.com/office/powerpoint/2010/main" val="148458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2450"/>
            <a:ext cx="10572750" cy="5486400"/>
          </a:xfrm>
        </p:spPr>
        <p:txBody>
          <a:bodyPr>
            <a:normAutofit/>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She devised a plan to hide a knife and burning lamp and, when the serpent was asleep, slash its throat</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The sisters agreed to hide nearby to help her escape but they fled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Once her bridegroom was asleep, she retrieved the burning lamp and </a:t>
            </a:r>
            <a:r>
              <a:rPr lang="en-US" dirty="0">
                <a:solidFill>
                  <a:srgbClr val="FF0000"/>
                </a:solidFill>
                <a:latin typeface="Book Antiqua" panose="02040602050305030304" pitchFamily="18" charset="0"/>
              </a:rPr>
              <a:t>with knife in hand </a:t>
            </a:r>
            <a:r>
              <a:rPr lang="en-US" dirty="0" smtClean="0">
                <a:solidFill>
                  <a:srgbClr val="FF0000"/>
                </a:solidFill>
                <a:latin typeface="Book Antiqua" panose="02040602050305030304" pitchFamily="18" charset="0"/>
              </a:rPr>
              <a:t>raised the lamp over the face of the bridegroom</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When the light shone on his face, she saw not a monstrous serpent, but the beautiful face of Cupid</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She gazed upon his wings and caressed his quiver of arrows and bow which lay at the foot of the bed, even pricking her thumb on one of the arrows, drawing blood</a:t>
            </a:r>
            <a:endParaRPr lang="en-US"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326704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2000">
              <a:srgbClr val="F2B0C0"/>
            </a:gs>
            <a:gs pos="30000">
              <a:schemeClr val="accent1">
                <a:lumMod val="45000"/>
                <a:lumOff val="55000"/>
              </a:schemeClr>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52450"/>
            <a:ext cx="7264791" cy="5486400"/>
          </a:xfrm>
        </p:spPr>
        <p:txBody>
          <a:bodyPr>
            <a:normAutofit fontScale="92500"/>
          </a:bodyPr>
          <a:lstStyle/>
          <a:p>
            <a:pPr>
              <a:buFont typeface="Wingdings" panose="05000000000000000000" pitchFamily="2" charset="2"/>
              <a:buChar char="v"/>
            </a:pPr>
            <a:r>
              <a:rPr lang="en-US" dirty="0" smtClean="0">
                <a:solidFill>
                  <a:srgbClr val="FF0000"/>
                </a:solidFill>
                <a:latin typeface="Book Antiqua" panose="02040602050305030304" pitchFamily="18" charset="0"/>
              </a:rPr>
              <a:t> Overcome by desire, she kissed him passionately but as she did so hot oil from the lamp dropped on Cupid’s right shoulder causing a severe burn</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Cupid leaped from the bed and attempted to fly away but Psyche grabbed his leg and held on until her strength failed and she fell to earth</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Cupid admonished her from a cypress tree: he had disobeyed Venus and taken her as his love, and he had warned her not to gaze upon him; his flight would be her penalty</a:t>
            </a:r>
          </a:p>
          <a:p>
            <a:pPr>
              <a:buFont typeface="Wingdings" panose="05000000000000000000" pitchFamily="2" charset="2"/>
              <a:buChar char="v"/>
            </a:pPr>
            <a:r>
              <a:rPr lang="en-US" dirty="0">
                <a:solidFill>
                  <a:srgbClr val="FF0000"/>
                </a:solidFill>
                <a:latin typeface="Book Antiqua" panose="02040602050305030304" pitchFamily="18" charset="0"/>
              </a:rPr>
              <a:t> </a:t>
            </a:r>
            <a:r>
              <a:rPr lang="en-US" dirty="0" smtClean="0">
                <a:solidFill>
                  <a:srgbClr val="FF0000"/>
                </a:solidFill>
                <a:latin typeface="Book Antiqua" panose="02040602050305030304" pitchFamily="18" charset="0"/>
              </a:rPr>
              <a:t>Cupid also vowed that her sisters would be “taken care of” for their roles in the betrayal</a:t>
            </a:r>
            <a:endParaRPr lang="en-US" dirty="0">
              <a:solidFill>
                <a:srgbClr val="FF0000"/>
              </a:solidFill>
              <a:latin typeface="Book Antiqua" panose="02040602050305030304" pitchFamily="18" charset="0"/>
            </a:endParaRPr>
          </a:p>
        </p:txBody>
      </p:sp>
      <p:pic>
        <p:nvPicPr>
          <p:cNvPr id="2" name="Picture 1"/>
          <p:cNvPicPr>
            <a:picLocks noChangeAspect="1"/>
          </p:cNvPicPr>
          <p:nvPr/>
        </p:nvPicPr>
        <p:blipFill>
          <a:blip r:embed="rId2"/>
          <a:stretch>
            <a:fillRect/>
          </a:stretch>
        </p:blipFill>
        <p:spPr>
          <a:xfrm>
            <a:off x="8102991" y="552450"/>
            <a:ext cx="3731559" cy="5486400"/>
          </a:xfrm>
          <a:prstGeom prst="rect">
            <a:avLst/>
          </a:prstGeom>
        </p:spPr>
      </p:pic>
    </p:spTree>
    <p:extLst>
      <p:ext uri="{BB962C8B-B14F-4D97-AF65-F5344CB8AC3E}">
        <p14:creationId xmlns:p14="http://schemas.microsoft.com/office/powerpoint/2010/main" val="3230802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TotalTime>
  <Words>1771</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Calibri Light</vt:lpstr>
      <vt:lpstr>Wingdings</vt:lpstr>
      <vt:lpstr>Office Theme</vt:lpstr>
      <vt:lpstr>CUPID &amp; PSYCHE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CUPID &amp; PSYCHE</dc:title>
  <dc:creator>Dudley Griffin</dc:creator>
  <cp:lastModifiedBy>Dudley Griffin</cp:lastModifiedBy>
  <cp:revision>31</cp:revision>
  <dcterms:created xsi:type="dcterms:W3CDTF">2014-08-04T18:46:38Z</dcterms:created>
  <dcterms:modified xsi:type="dcterms:W3CDTF">2014-09-10T10:59:09Z</dcterms:modified>
</cp:coreProperties>
</file>