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4C2A7-A447-43B4-B646-B74262936CB6}"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AC3DC3-8313-4565-B54D-7ED75DCEF48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4C2A7-A447-43B4-B646-B74262936CB6}" type="datetimeFigureOut">
              <a:rPr lang="en-US" smtClean="0"/>
              <a:pPr/>
              <a:t>9/11/2014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C3DC3-8313-4565-B54D-7ED75DCEF4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b="1" dirty="0" smtClean="0">
                <a:solidFill>
                  <a:srgbClr val="7030A0"/>
                </a:solidFill>
              </a:rPr>
              <a:t>JASON AND THE ARGONAUTS</a:t>
            </a:r>
            <a:endParaRPr lang="en-US" sz="8800" b="1" dirty="0">
              <a:solidFill>
                <a:srgbClr val="7030A0"/>
              </a:solidFill>
            </a:endParaRPr>
          </a:p>
        </p:txBody>
      </p:sp>
      <p:sp>
        <p:nvSpPr>
          <p:cNvPr id="3" name="Subtitle 2"/>
          <p:cNvSpPr>
            <a:spLocks noGrp="1"/>
          </p:cNvSpPr>
          <p:nvPr>
            <p:ph type="subTitle" idx="1"/>
          </p:nvPr>
        </p:nvSpPr>
        <p:spPr>
          <a:xfrm>
            <a:off x="3733800" y="5867400"/>
            <a:ext cx="5181600" cy="838200"/>
          </a:xfrm>
        </p:spPr>
        <p:txBody>
          <a:bodyPr>
            <a:normAutofit/>
          </a:bodyPr>
          <a:lstStyle/>
          <a:p>
            <a:r>
              <a:rPr lang="en-US" sz="1800" dirty="0" smtClean="0">
                <a:solidFill>
                  <a:srgbClr val="7030A0"/>
                </a:solidFill>
              </a:rPr>
              <a:t>W D GRIFFIN, JR</a:t>
            </a:r>
          </a:p>
          <a:p>
            <a:r>
              <a:rPr lang="en-US" sz="1800" dirty="0" smtClean="0">
                <a:solidFill>
                  <a:srgbClr val="7030A0"/>
                </a:solidFill>
              </a:rPr>
              <a:t>OCTOBER 13, 2013</a:t>
            </a:r>
            <a:endParaRPr lang="en-US" sz="1800" dirty="0">
              <a:solidFill>
                <a:srgbClr val="7030A0"/>
              </a:solidFill>
            </a:endParaRPr>
          </a:p>
        </p:txBody>
      </p:sp>
      <p:pic>
        <p:nvPicPr>
          <p:cNvPr id="14337" name="Picture 1" descr="http://media.vam.ac.uk/media/thira/collection_images/2011FA/2011FA5845_jpg_ds.jpg"/>
          <p:cNvPicPr>
            <a:picLocks noChangeAspect="1" noChangeArrowheads="1"/>
          </p:cNvPicPr>
          <p:nvPr/>
        </p:nvPicPr>
        <p:blipFill>
          <a:blip r:embed="rId2" cstate="print"/>
          <a:srcRect/>
          <a:stretch>
            <a:fillRect/>
          </a:stretch>
        </p:blipFill>
        <p:spPr bwMode="auto">
          <a:xfrm>
            <a:off x="457200" y="4191000"/>
            <a:ext cx="2819400" cy="2362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VOYAGE TO COLCHIS--CIOS</a:t>
            </a:r>
            <a:endParaRPr lang="en-US" dirty="0"/>
          </a:p>
        </p:txBody>
      </p:sp>
      <p:sp>
        <p:nvSpPr>
          <p:cNvPr id="3" name="Content Placeholder 2"/>
          <p:cNvSpPr>
            <a:spLocks noGrp="1"/>
          </p:cNvSpPr>
          <p:nvPr>
            <p:ph sz="half" idx="1"/>
          </p:nvPr>
        </p:nvSpPr>
        <p:spPr>
          <a:xfrm>
            <a:off x="457200" y="1600200"/>
            <a:ext cx="4114800" cy="4525963"/>
          </a:xfrm>
        </p:spPr>
        <p:txBody>
          <a:bodyPr>
            <a:normAutofit/>
          </a:bodyPr>
          <a:lstStyle/>
          <a:p>
            <a:pPr>
              <a:buNone/>
            </a:pPr>
            <a:r>
              <a:rPr lang="en-US" sz="2200" dirty="0" smtClean="0">
                <a:solidFill>
                  <a:srgbClr val="7030A0"/>
                </a:solidFill>
              </a:rPr>
              <a:t>The next stop was Cios, farther eastward along the Propontis.</a:t>
            </a:r>
          </a:p>
          <a:p>
            <a:pPr>
              <a:buNone/>
            </a:pPr>
            <a:r>
              <a:rPr lang="en-US" sz="2200" dirty="0" smtClean="0">
                <a:solidFill>
                  <a:srgbClr val="7030A0"/>
                </a:solidFill>
              </a:rPr>
              <a:t>They stopped for Heracles to replace a broken oar.</a:t>
            </a:r>
          </a:p>
          <a:p>
            <a:pPr>
              <a:buNone/>
            </a:pPr>
            <a:r>
              <a:rPr lang="en-US" sz="2200" dirty="0" smtClean="0">
                <a:solidFill>
                  <a:srgbClr val="7030A0"/>
                </a:solidFill>
              </a:rPr>
              <a:t>Here Heracles’ companion was kidnapped by the nymph Dryope (not Apollo’s nymph).</a:t>
            </a:r>
          </a:p>
          <a:p>
            <a:pPr>
              <a:buNone/>
            </a:pPr>
            <a:r>
              <a:rPr lang="en-US" sz="2200" dirty="0" smtClean="0">
                <a:solidFill>
                  <a:srgbClr val="7030A0"/>
                </a:solidFill>
              </a:rPr>
              <a:t>Heracles and Polyphemus searched for Hylas but to no avail.</a:t>
            </a:r>
          </a:p>
          <a:p>
            <a:pPr>
              <a:buNone/>
            </a:pPr>
            <a:r>
              <a:rPr lang="en-US" sz="2200" dirty="0" smtClean="0">
                <a:solidFill>
                  <a:srgbClr val="7030A0"/>
                </a:solidFill>
              </a:rPr>
              <a:t>The Argonauts set sail without them.</a:t>
            </a:r>
            <a:endParaRPr lang="en-US" sz="2200" dirty="0">
              <a:solidFill>
                <a:srgbClr val="7030A0"/>
              </a:solidFill>
            </a:endParaRPr>
          </a:p>
        </p:txBody>
      </p:sp>
      <p:sp>
        <p:nvSpPr>
          <p:cNvPr id="4" name="Content Placeholder 3"/>
          <p:cNvSpPr>
            <a:spLocks noGrp="1"/>
          </p:cNvSpPr>
          <p:nvPr>
            <p:ph sz="half" idx="2"/>
          </p:nvPr>
        </p:nvSpPr>
        <p:spPr/>
        <p:txBody>
          <a:bodyPr/>
          <a:lstStyle/>
          <a:p>
            <a:endParaRPr lang="en-US" dirty="0"/>
          </a:p>
        </p:txBody>
      </p:sp>
      <p:pic>
        <p:nvPicPr>
          <p:cNvPr id="22530" name="Picture 2" descr="http://ts1.mm.bing.net/th?id=H.4788022115502232&amp;pid=15.1"/>
          <p:cNvPicPr>
            <a:picLocks noChangeAspect="1" noChangeArrowheads="1"/>
          </p:cNvPicPr>
          <p:nvPr/>
        </p:nvPicPr>
        <p:blipFill>
          <a:blip r:embed="rId2" cstate="print"/>
          <a:srcRect/>
          <a:stretch>
            <a:fillRect/>
          </a:stretch>
        </p:blipFill>
        <p:spPr bwMode="auto">
          <a:xfrm>
            <a:off x="9982200" y="304800"/>
            <a:ext cx="3276600" cy="4550833"/>
          </a:xfrm>
          <a:prstGeom prst="rect">
            <a:avLst/>
          </a:prstGeom>
          <a:noFill/>
        </p:spPr>
      </p:pic>
      <p:pic>
        <p:nvPicPr>
          <p:cNvPr id="22532" name="Picture 4" descr="http://media3.picsearch.com/is?UGg1sLABZrM8UXGRy3GBEM71yC5AWR4phMz5mArDzmk&amp;height=269"/>
          <p:cNvPicPr>
            <a:picLocks noChangeAspect="1" noChangeArrowheads="1"/>
          </p:cNvPicPr>
          <p:nvPr/>
        </p:nvPicPr>
        <p:blipFill>
          <a:blip r:embed="rId3" cstate="print"/>
          <a:srcRect/>
          <a:stretch>
            <a:fillRect/>
          </a:stretch>
        </p:blipFill>
        <p:spPr bwMode="auto">
          <a:xfrm>
            <a:off x="4648200" y="1600200"/>
            <a:ext cx="4232073" cy="457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THE VOYAGE TO COLCHIS—THE BEBRYCES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normAutofit/>
          </a:bodyPr>
          <a:lstStyle/>
          <a:p>
            <a:pPr>
              <a:buNone/>
            </a:pPr>
            <a:r>
              <a:rPr lang="en-US" sz="2300" dirty="0" smtClean="0">
                <a:solidFill>
                  <a:srgbClr val="7030A0"/>
                </a:solidFill>
              </a:rPr>
              <a:t>The Berbyces were a Bithynian tribe whose custom it was to make strangers box their king, Amycus.</a:t>
            </a:r>
          </a:p>
          <a:p>
            <a:pPr>
              <a:buNone/>
            </a:pPr>
            <a:r>
              <a:rPr lang="en-US" sz="2300" dirty="0" smtClean="0">
                <a:solidFill>
                  <a:srgbClr val="7030A0"/>
                </a:solidFill>
              </a:rPr>
              <a:t>Amycus was a son of Poseidon and invincible.</a:t>
            </a:r>
          </a:p>
          <a:p>
            <a:pPr>
              <a:buNone/>
            </a:pPr>
            <a:r>
              <a:rPr lang="en-US" sz="2300" dirty="0" smtClean="0">
                <a:solidFill>
                  <a:srgbClr val="7030A0"/>
                </a:solidFill>
              </a:rPr>
              <a:t>Polydeuces fought Amycus and killed him.</a:t>
            </a:r>
          </a:p>
          <a:p>
            <a:pPr>
              <a:buNone/>
            </a:pPr>
            <a:r>
              <a:rPr lang="en-US" sz="2300" dirty="0" smtClean="0">
                <a:solidFill>
                  <a:srgbClr val="7030A0"/>
                </a:solidFill>
              </a:rPr>
              <a:t>The Berbyces attacked the Argonauts and were defeated with great losses.</a:t>
            </a:r>
            <a:endParaRPr lang="en-US" sz="2300" dirty="0">
              <a:solidFill>
                <a:srgbClr val="7030A0"/>
              </a:solidFill>
            </a:endParaRPr>
          </a:p>
        </p:txBody>
      </p:sp>
      <p:pic>
        <p:nvPicPr>
          <p:cNvPr id="23554" name="Picture 2" descr="http://ts4.mm.bing.net/th?id=H.4746472584774715&amp;pid=15.1"/>
          <p:cNvPicPr>
            <a:picLocks noChangeAspect="1" noChangeArrowheads="1"/>
          </p:cNvPicPr>
          <p:nvPr/>
        </p:nvPicPr>
        <p:blipFill>
          <a:blip r:embed="rId2" cstate="print"/>
          <a:srcRect/>
          <a:stretch>
            <a:fillRect/>
          </a:stretch>
        </p:blipFill>
        <p:spPr bwMode="auto">
          <a:xfrm>
            <a:off x="457200" y="1600200"/>
            <a:ext cx="4055806"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THE VOYAGE TO COLCHIS--SALMYDESSUS</a:t>
            </a:r>
            <a:endParaRPr lang="en-US" dirty="0"/>
          </a:p>
        </p:txBody>
      </p:sp>
      <p:sp>
        <p:nvSpPr>
          <p:cNvPr id="3" name="Content Placeholder 2"/>
          <p:cNvSpPr>
            <a:spLocks noGrp="1"/>
          </p:cNvSpPr>
          <p:nvPr>
            <p:ph sz="half" idx="1"/>
          </p:nvPr>
        </p:nvSpPr>
        <p:spPr>
          <a:xfrm>
            <a:off x="381000" y="4419600"/>
            <a:ext cx="8229600" cy="2133600"/>
          </a:xfrm>
        </p:spPr>
        <p:txBody>
          <a:bodyPr>
            <a:normAutofit fontScale="92500"/>
          </a:bodyPr>
          <a:lstStyle/>
          <a:p>
            <a:pPr>
              <a:buNone/>
            </a:pPr>
            <a:r>
              <a:rPr lang="en-US" sz="1800" dirty="0" smtClean="0">
                <a:solidFill>
                  <a:srgbClr val="7030A0"/>
                </a:solidFill>
              </a:rPr>
              <a:t>Their names are Aello (storm swift), Celaeno (the dark),  Podarge (fleet foot) and Ocypete (swift wing).</a:t>
            </a:r>
          </a:p>
          <a:p>
            <a:pPr>
              <a:buNone/>
            </a:pPr>
            <a:r>
              <a:rPr lang="en-US" sz="1800" dirty="0" smtClean="0">
                <a:solidFill>
                  <a:srgbClr val="7030A0"/>
                </a:solidFill>
              </a:rPr>
              <a:t>Any time that a meal was placed before him the Harpies would fly down and snatch away most of the food, leaving the remainder inedible.</a:t>
            </a:r>
          </a:p>
          <a:p>
            <a:pPr>
              <a:buNone/>
            </a:pPr>
            <a:r>
              <a:rPr lang="en-US" sz="1800" dirty="0" smtClean="0">
                <a:solidFill>
                  <a:srgbClr val="7030A0"/>
                </a:solidFill>
              </a:rPr>
              <a:t>Zetes and Calais chased them back to their home on the Strophades Islands (the islands of turning) where Iris, their sister, made them swear to never go near Phineus again.</a:t>
            </a:r>
            <a:endParaRPr lang="en-US" sz="1800" dirty="0">
              <a:solidFill>
                <a:srgbClr val="7030A0"/>
              </a:solidFill>
            </a:endParaRPr>
          </a:p>
        </p:txBody>
      </p:sp>
      <p:sp>
        <p:nvSpPr>
          <p:cNvPr id="4" name="Content Placeholder 3"/>
          <p:cNvSpPr>
            <a:spLocks noGrp="1"/>
          </p:cNvSpPr>
          <p:nvPr>
            <p:ph sz="half" idx="2"/>
          </p:nvPr>
        </p:nvSpPr>
        <p:spPr>
          <a:xfrm>
            <a:off x="4648200" y="1447801"/>
            <a:ext cx="4038600" cy="3200400"/>
          </a:xfrm>
        </p:spPr>
        <p:txBody>
          <a:bodyPr>
            <a:normAutofit fontScale="92500"/>
          </a:bodyPr>
          <a:lstStyle/>
          <a:p>
            <a:pPr>
              <a:buNone/>
            </a:pPr>
            <a:r>
              <a:rPr lang="en-US" sz="1800" dirty="0" smtClean="0">
                <a:solidFill>
                  <a:srgbClr val="7030A0"/>
                </a:solidFill>
              </a:rPr>
              <a:t>Here Phineus, a blind prophet,  resided on the Euxine shore of Thrace.</a:t>
            </a:r>
          </a:p>
          <a:p>
            <a:pPr>
              <a:buNone/>
            </a:pPr>
            <a:r>
              <a:rPr lang="en-US" sz="1800" dirty="0" smtClean="0">
                <a:solidFill>
                  <a:srgbClr val="7030A0"/>
                </a:solidFill>
              </a:rPr>
              <a:t>He is said to be the son of Agenor or Poseidon; and married to Cleopatra the daughter of Boreas (the North Wind).</a:t>
            </a:r>
          </a:p>
          <a:p>
            <a:pPr>
              <a:buNone/>
            </a:pPr>
            <a:r>
              <a:rPr lang="en-US" sz="1800" dirty="0" smtClean="0">
                <a:solidFill>
                  <a:srgbClr val="7030A0"/>
                </a:solidFill>
              </a:rPr>
              <a:t>The reasons for his blindness include revealing the secrets of the gods (Zeus);  blinding his sons by Cleopatra (Boreas); or preferring long life to sight (Helios).</a:t>
            </a:r>
          </a:p>
          <a:p>
            <a:pPr>
              <a:buNone/>
            </a:pPr>
            <a:r>
              <a:rPr lang="en-US" sz="1800" dirty="0" smtClean="0">
                <a:solidFill>
                  <a:srgbClr val="7030A0"/>
                </a:solidFill>
              </a:rPr>
              <a:t>He is tormented by the Harpies (the Snatchers).</a:t>
            </a:r>
            <a:endParaRPr lang="en-US" sz="1800" dirty="0">
              <a:solidFill>
                <a:srgbClr val="7030A0"/>
              </a:solidFill>
            </a:endParaRPr>
          </a:p>
        </p:txBody>
      </p:sp>
      <p:pic>
        <p:nvPicPr>
          <p:cNvPr id="24579" name="Picture 3" descr="http://images.metmuseum.org/CRDImages/dp/web-large/DP812262.jpg"/>
          <p:cNvPicPr>
            <a:picLocks noChangeAspect="1" noChangeArrowheads="1"/>
          </p:cNvPicPr>
          <p:nvPr/>
        </p:nvPicPr>
        <p:blipFill>
          <a:blip r:embed="rId2" cstate="print"/>
          <a:srcRect/>
          <a:stretch>
            <a:fillRect/>
          </a:stretch>
        </p:blipFill>
        <p:spPr bwMode="auto">
          <a:xfrm>
            <a:off x="304800" y="1371600"/>
            <a:ext cx="4395174" cy="304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THE VOYAGE TO COLCHIS—SALMYDESSUS (cont’d)</a:t>
            </a:r>
            <a:endParaRPr lang="en-US" dirty="0"/>
          </a:p>
        </p:txBody>
      </p:sp>
      <p:sp>
        <p:nvSpPr>
          <p:cNvPr id="3" name="Content Placeholder 2"/>
          <p:cNvSpPr>
            <a:spLocks noGrp="1"/>
          </p:cNvSpPr>
          <p:nvPr>
            <p:ph sz="half" idx="1"/>
          </p:nvPr>
        </p:nvSpPr>
        <p:spPr>
          <a:xfrm>
            <a:off x="457200" y="1600201"/>
            <a:ext cx="4191000" cy="2895599"/>
          </a:xfrm>
        </p:spPr>
        <p:txBody>
          <a:bodyPr>
            <a:normAutofit fontScale="85000" lnSpcReduction="20000"/>
          </a:bodyPr>
          <a:lstStyle/>
          <a:p>
            <a:pPr>
              <a:buNone/>
            </a:pPr>
            <a:r>
              <a:rPr lang="en-US" sz="2200" dirty="0" smtClean="0">
                <a:solidFill>
                  <a:srgbClr val="7030A0"/>
                </a:solidFill>
              </a:rPr>
              <a:t>Phineus repaid the Argonauts by forewarning them of the potential dangers, especially the Symplegades (clashing rocks) near the entrance to the Black Sea.</a:t>
            </a:r>
          </a:p>
          <a:p>
            <a:pPr>
              <a:buNone/>
            </a:pPr>
            <a:r>
              <a:rPr lang="en-US" sz="2200" dirty="0" smtClean="0">
                <a:solidFill>
                  <a:srgbClr val="7030A0"/>
                </a:solidFill>
              </a:rPr>
              <a:t>As ship attempted to pass through them, they would clash together, driven by the winds. </a:t>
            </a:r>
          </a:p>
          <a:p>
            <a:pPr>
              <a:buNone/>
            </a:pPr>
            <a:r>
              <a:rPr lang="en-US" sz="2200" dirty="0" smtClean="0">
                <a:solidFill>
                  <a:srgbClr val="7030A0"/>
                </a:solidFill>
              </a:rPr>
              <a:t>It was fated that they should remain fixed if any ship was successful in passing through them. </a:t>
            </a:r>
          </a:p>
          <a:p>
            <a:pPr>
              <a:buNone/>
            </a:pPr>
            <a:endParaRPr lang="en-US" sz="1800" dirty="0">
              <a:solidFill>
                <a:srgbClr val="7030A0"/>
              </a:solidFill>
            </a:endParaRPr>
          </a:p>
        </p:txBody>
      </p:sp>
      <p:sp>
        <p:nvSpPr>
          <p:cNvPr id="4" name="Content Placeholder 3"/>
          <p:cNvSpPr>
            <a:spLocks noGrp="1"/>
          </p:cNvSpPr>
          <p:nvPr>
            <p:ph sz="half" idx="2"/>
          </p:nvPr>
        </p:nvSpPr>
        <p:spPr>
          <a:xfrm>
            <a:off x="457200" y="4267200"/>
            <a:ext cx="8229600" cy="2362200"/>
          </a:xfrm>
        </p:spPr>
        <p:txBody>
          <a:bodyPr>
            <a:noAutofit/>
          </a:bodyPr>
          <a:lstStyle/>
          <a:p>
            <a:pPr>
              <a:buNone/>
            </a:pPr>
            <a:r>
              <a:rPr lang="en-US" sz="1900" dirty="0" smtClean="0">
                <a:solidFill>
                  <a:srgbClr val="7030A0"/>
                </a:solidFill>
              </a:rPr>
              <a:t>Phineus advised the Argonauts to release a dove at the entrance of the Symplegades.</a:t>
            </a:r>
          </a:p>
          <a:p>
            <a:pPr>
              <a:buNone/>
            </a:pPr>
            <a:r>
              <a:rPr lang="en-US" sz="1900" dirty="0" smtClean="0">
                <a:solidFill>
                  <a:srgbClr val="7030A0"/>
                </a:solidFill>
              </a:rPr>
              <a:t>If the dove was able to pass through unharmed, then they should move through as the rocks recoiled; if not, then they should turn around.</a:t>
            </a:r>
          </a:p>
          <a:p>
            <a:pPr>
              <a:buNone/>
            </a:pPr>
            <a:r>
              <a:rPr lang="en-US" sz="1900" dirty="0" smtClean="0">
                <a:solidFill>
                  <a:srgbClr val="7030A0"/>
                </a:solidFill>
              </a:rPr>
              <a:t>The dove made it through with the aid of Hera (or Athena); and the Argonauts were successful in passing through, losing only a piece of an ornament on the stern ending the dangers of the Symplegades.</a:t>
            </a:r>
          </a:p>
        </p:txBody>
      </p:sp>
      <p:pic>
        <p:nvPicPr>
          <p:cNvPr id="25602" name="Picture 2" descr="http://ts4.mm.bing.net/th?id=H.4758949499044463&amp;pid=15.1"/>
          <p:cNvPicPr>
            <a:picLocks noChangeAspect="1" noChangeArrowheads="1"/>
          </p:cNvPicPr>
          <p:nvPr/>
        </p:nvPicPr>
        <p:blipFill>
          <a:blip r:embed="rId2" cstate="print"/>
          <a:srcRect/>
          <a:stretch>
            <a:fillRect/>
          </a:stretch>
        </p:blipFill>
        <p:spPr bwMode="auto">
          <a:xfrm>
            <a:off x="4648200" y="1600201"/>
            <a:ext cx="4076700" cy="266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THE VOYAGE TO COLCHIS—THE REMAINING STOPS</a:t>
            </a:r>
            <a:endParaRPr lang="en-US" dirty="0"/>
          </a:p>
        </p:txBody>
      </p:sp>
      <p:sp>
        <p:nvSpPr>
          <p:cNvPr id="3" name="Content Placeholder 2"/>
          <p:cNvSpPr>
            <a:spLocks noGrp="1"/>
          </p:cNvSpPr>
          <p:nvPr>
            <p:ph sz="half" idx="1"/>
          </p:nvPr>
        </p:nvSpPr>
        <p:spPr>
          <a:xfrm>
            <a:off x="457200" y="4648200"/>
            <a:ext cx="8686800" cy="2057400"/>
          </a:xfrm>
        </p:spPr>
        <p:txBody>
          <a:bodyPr>
            <a:normAutofit/>
          </a:bodyPr>
          <a:lstStyle/>
          <a:p>
            <a:pPr>
              <a:buNone/>
            </a:pPr>
            <a:r>
              <a:rPr lang="en-US" sz="2000" dirty="0" smtClean="0">
                <a:solidFill>
                  <a:srgbClr val="7030A0"/>
                </a:solidFill>
              </a:rPr>
              <a:t>They sailed past the land of the Amazons and the iron-working Chalybes.</a:t>
            </a:r>
          </a:p>
          <a:p>
            <a:pPr>
              <a:buNone/>
            </a:pPr>
            <a:r>
              <a:rPr lang="en-US" sz="2000" dirty="0" smtClean="0">
                <a:solidFill>
                  <a:srgbClr val="7030A0"/>
                </a:solidFill>
              </a:rPr>
              <a:t>They next came to the Island of Ares where the Stymphalian birds had been chased by Heracles in his sixth Labor.</a:t>
            </a:r>
          </a:p>
          <a:p>
            <a:pPr>
              <a:buNone/>
            </a:pPr>
            <a:r>
              <a:rPr lang="en-US" sz="2000" dirty="0" smtClean="0">
                <a:solidFill>
                  <a:srgbClr val="7030A0"/>
                </a:solidFill>
              </a:rPr>
              <a:t>They clashed their shields to keep the birds away as they rescued the sons of Phrixus who had attempted to sail from Colchis to Boeotia who also proved to be of little help upon arriving in Colchis.</a:t>
            </a:r>
            <a:endParaRPr lang="en-US" sz="2000" dirty="0">
              <a:solidFill>
                <a:srgbClr val="7030A0"/>
              </a:solidFill>
            </a:endParaRPr>
          </a:p>
        </p:txBody>
      </p:sp>
      <p:sp>
        <p:nvSpPr>
          <p:cNvPr id="4" name="Content Placeholder 3"/>
          <p:cNvSpPr>
            <a:spLocks noGrp="1"/>
          </p:cNvSpPr>
          <p:nvPr>
            <p:ph sz="half" idx="2"/>
          </p:nvPr>
        </p:nvSpPr>
        <p:spPr>
          <a:xfrm>
            <a:off x="4648200" y="1600201"/>
            <a:ext cx="4038600" cy="3048000"/>
          </a:xfrm>
        </p:spPr>
        <p:txBody>
          <a:bodyPr>
            <a:normAutofit/>
          </a:bodyPr>
          <a:lstStyle/>
          <a:p>
            <a:pPr>
              <a:buNone/>
            </a:pPr>
            <a:r>
              <a:rPr lang="en-US" sz="2000" dirty="0" smtClean="0">
                <a:solidFill>
                  <a:srgbClr val="7030A0"/>
                </a:solidFill>
              </a:rPr>
              <a:t>Their next stop was Mariandynia whose king was Lycus who treated them with great hospitality.</a:t>
            </a:r>
          </a:p>
          <a:p>
            <a:pPr>
              <a:buNone/>
            </a:pPr>
            <a:r>
              <a:rPr lang="en-US" sz="2000" dirty="0" smtClean="0">
                <a:solidFill>
                  <a:srgbClr val="7030A0"/>
                </a:solidFill>
              </a:rPr>
              <a:t>Here the seer Idmon was killed by a boar and the helmsman Tiphys died after a short illness.</a:t>
            </a:r>
          </a:p>
          <a:p>
            <a:pPr>
              <a:buNone/>
            </a:pPr>
            <a:r>
              <a:rPr lang="en-US" sz="2000" dirty="0" smtClean="0">
                <a:solidFill>
                  <a:srgbClr val="7030A0"/>
                </a:solidFill>
              </a:rPr>
              <a:t>Tiphys is replaced by Ancaeus the son of Lycurgus.</a:t>
            </a:r>
          </a:p>
          <a:p>
            <a:pPr>
              <a:buNone/>
            </a:pPr>
            <a:endParaRPr lang="en-US" sz="2000" dirty="0" smtClean="0">
              <a:solidFill>
                <a:srgbClr val="7030A0"/>
              </a:solidFill>
            </a:endParaRPr>
          </a:p>
          <a:p>
            <a:pPr>
              <a:buNone/>
            </a:pPr>
            <a:endParaRPr lang="en-US" sz="2000" dirty="0" smtClean="0">
              <a:solidFill>
                <a:srgbClr val="7030A0"/>
              </a:solidFill>
            </a:endParaRPr>
          </a:p>
        </p:txBody>
      </p:sp>
      <p:pic>
        <p:nvPicPr>
          <p:cNvPr id="26627" name="Picture 3" descr="http://ts2.mm.bing.net/th?id=H.4696741213503953&amp;pid=15.1"/>
          <p:cNvPicPr>
            <a:picLocks noChangeAspect="1" noChangeArrowheads="1"/>
          </p:cNvPicPr>
          <p:nvPr/>
        </p:nvPicPr>
        <p:blipFill>
          <a:blip r:embed="rId2" cstate="print"/>
          <a:srcRect/>
          <a:stretch>
            <a:fillRect/>
          </a:stretch>
        </p:blipFill>
        <p:spPr bwMode="auto">
          <a:xfrm>
            <a:off x="457200" y="1752600"/>
            <a:ext cx="4140152" cy="2819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PART 5:  JASON AT COLCHIS</a:t>
            </a:r>
            <a:endParaRPr lang="en-US" dirty="0">
              <a:solidFill>
                <a:srgbClr val="7030A0"/>
              </a:solidFill>
            </a:endParaRPr>
          </a:p>
        </p:txBody>
      </p:sp>
      <p:sp>
        <p:nvSpPr>
          <p:cNvPr id="3" name="Content Placeholder 2"/>
          <p:cNvSpPr>
            <a:spLocks noGrp="1"/>
          </p:cNvSpPr>
          <p:nvPr>
            <p:ph sz="half" idx="1"/>
          </p:nvPr>
        </p:nvSpPr>
        <p:spPr>
          <a:xfrm>
            <a:off x="457200" y="1600200"/>
            <a:ext cx="4038600" cy="2971799"/>
          </a:xfrm>
        </p:spPr>
        <p:txBody>
          <a:bodyPr>
            <a:noAutofit/>
          </a:bodyPr>
          <a:lstStyle/>
          <a:p>
            <a:pPr>
              <a:buNone/>
            </a:pPr>
            <a:r>
              <a:rPr lang="en-US" sz="2000" dirty="0" smtClean="0">
                <a:solidFill>
                  <a:srgbClr val="7030A0"/>
                </a:solidFill>
              </a:rPr>
              <a:t>Aeetes was not friendly toward Jason, nor was he willing to part with the golden fleece.</a:t>
            </a:r>
          </a:p>
          <a:p>
            <a:pPr>
              <a:buNone/>
            </a:pPr>
            <a:r>
              <a:rPr lang="en-US" sz="2000" dirty="0" smtClean="0">
                <a:solidFill>
                  <a:srgbClr val="7030A0"/>
                </a:solidFill>
              </a:rPr>
              <a:t>He was “willing” to give Jason the fleece only if he performed a series of impossible tasks.</a:t>
            </a:r>
          </a:p>
          <a:p>
            <a:pPr>
              <a:buNone/>
            </a:pPr>
            <a:r>
              <a:rPr lang="en-US" sz="2000" dirty="0" smtClean="0">
                <a:solidFill>
                  <a:srgbClr val="7030A0"/>
                </a:solidFill>
              </a:rPr>
              <a:t>First he must yoke a pair of fire-breathing bulls with brazen (brass) hooves which were a gift to Aeetes from Hephaestus.</a:t>
            </a:r>
            <a:endParaRPr lang="en-US" sz="2000" dirty="0">
              <a:solidFill>
                <a:srgbClr val="7030A0"/>
              </a:solidFill>
            </a:endParaRPr>
          </a:p>
        </p:txBody>
      </p:sp>
      <p:sp>
        <p:nvSpPr>
          <p:cNvPr id="4" name="Content Placeholder 3"/>
          <p:cNvSpPr>
            <a:spLocks noGrp="1"/>
          </p:cNvSpPr>
          <p:nvPr>
            <p:ph sz="half" idx="2"/>
          </p:nvPr>
        </p:nvSpPr>
        <p:spPr>
          <a:xfrm>
            <a:off x="457200" y="4800600"/>
            <a:ext cx="8382000" cy="2057400"/>
          </a:xfrm>
        </p:spPr>
        <p:txBody>
          <a:bodyPr>
            <a:normAutofit/>
          </a:bodyPr>
          <a:lstStyle/>
          <a:p>
            <a:pPr>
              <a:buNone/>
            </a:pPr>
            <a:r>
              <a:rPr lang="en-US" sz="2000" dirty="0" smtClean="0">
                <a:solidFill>
                  <a:srgbClr val="7030A0"/>
                </a:solidFill>
              </a:rPr>
              <a:t>Next he must plow a field and sow the teeth of the dragon of Thebes which had been a gift from Athena to Aeetes.</a:t>
            </a:r>
          </a:p>
          <a:p>
            <a:pPr>
              <a:buNone/>
            </a:pPr>
            <a:r>
              <a:rPr lang="en-US" sz="2000" dirty="0" smtClean="0">
                <a:solidFill>
                  <a:srgbClr val="7030A0"/>
                </a:solidFill>
              </a:rPr>
              <a:t>From these teeth armed men would spring up from the ground which he must defeat in battle. </a:t>
            </a:r>
          </a:p>
          <a:p>
            <a:pPr>
              <a:buNone/>
            </a:pPr>
            <a:r>
              <a:rPr lang="en-US" sz="2000" dirty="0" smtClean="0">
                <a:solidFill>
                  <a:srgbClr val="7030A0"/>
                </a:solidFill>
              </a:rPr>
              <a:t>Here both Hera and Aphrodite caused Medea, the daughter of Aeetes, to fall in love with Jason.</a:t>
            </a:r>
          </a:p>
          <a:p>
            <a:pPr>
              <a:buNone/>
            </a:pPr>
            <a:endParaRPr lang="en-US" sz="2000" dirty="0">
              <a:solidFill>
                <a:srgbClr val="7030A0"/>
              </a:solidFill>
            </a:endParaRPr>
          </a:p>
        </p:txBody>
      </p:sp>
      <p:pic>
        <p:nvPicPr>
          <p:cNvPr id="27649" name="Picture 1" descr="http://www.mainlesson.com/books/colum/fleece/zpage128.gif"/>
          <p:cNvPicPr>
            <a:picLocks noChangeAspect="1" noChangeArrowheads="1"/>
          </p:cNvPicPr>
          <p:nvPr/>
        </p:nvPicPr>
        <p:blipFill>
          <a:blip r:embed="rId2" cstate="print"/>
          <a:srcRect/>
          <a:stretch>
            <a:fillRect/>
          </a:stretch>
        </p:blipFill>
        <p:spPr bwMode="auto">
          <a:xfrm>
            <a:off x="4648200" y="1600200"/>
            <a:ext cx="4108554" cy="2743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JASON AT COLCHIS (cont’d)</a:t>
            </a:r>
            <a:endParaRPr lang="en-US" dirty="0"/>
          </a:p>
        </p:txBody>
      </p:sp>
      <p:sp>
        <p:nvSpPr>
          <p:cNvPr id="3" name="Content Placeholder 2"/>
          <p:cNvSpPr>
            <a:spLocks noGrp="1"/>
          </p:cNvSpPr>
          <p:nvPr>
            <p:ph sz="half" idx="1"/>
          </p:nvPr>
        </p:nvSpPr>
        <p:spPr>
          <a:xfrm>
            <a:off x="457200" y="4267200"/>
            <a:ext cx="8305800" cy="1858963"/>
          </a:xfrm>
        </p:spPr>
        <p:txBody>
          <a:bodyPr>
            <a:normAutofit lnSpcReduction="10000"/>
          </a:bodyPr>
          <a:lstStyle/>
          <a:p>
            <a:pPr>
              <a:buNone/>
            </a:pPr>
            <a:r>
              <a:rPr lang="en-US" sz="2000" dirty="0" smtClean="0">
                <a:solidFill>
                  <a:srgbClr val="7030A0"/>
                </a:solidFill>
              </a:rPr>
              <a:t>Jason met Medea at the shrine Hecate and gave him the ointment to protect him from both the flames of the bulls and the weapons of the sown men for one day.</a:t>
            </a:r>
          </a:p>
          <a:p>
            <a:pPr>
              <a:buNone/>
            </a:pPr>
            <a:r>
              <a:rPr lang="en-US" sz="2000" dirty="0" smtClean="0">
                <a:solidFill>
                  <a:srgbClr val="7030A0"/>
                </a:solidFill>
              </a:rPr>
              <a:t>Jason performed yoked the bulls, plowed and sowed the field and, like Cadmus, threw a stone into the middle of the sown men who fell among themselves and slew each other.</a:t>
            </a:r>
            <a:endParaRPr lang="en-US" sz="2000" dirty="0">
              <a:solidFill>
                <a:srgbClr val="7030A0"/>
              </a:solidFill>
            </a:endParaRPr>
          </a:p>
        </p:txBody>
      </p:sp>
      <p:sp>
        <p:nvSpPr>
          <p:cNvPr id="4" name="Content Placeholder 3"/>
          <p:cNvSpPr>
            <a:spLocks noGrp="1"/>
          </p:cNvSpPr>
          <p:nvPr>
            <p:ph sz="half" idx="2"/>
          </p:nvPr>
        </p:nvSpPr>
        <p:spPr>
          <a:xfrm>
            <a:off x="4648200" y="1600200"/>
            <a:ext cx="4038600" cy="2743199"/>
          </a:xfrm>
        </p:spPr>
        <p:txBody>
          <a:bodyPr>
            <a:normAutofit lnSpcReduction="10000"/>
          </a:bodyPr>
          <a:lstStyle/>
          <a:p>
            <a:pPr>
              <a:buNone/>
            </a:pPr>
            <a:r>
              <a:rPr lang="en-US" sz="2000" dirty="0" smtClean="0">
                <a:solidFill>
                  <a:srgbClr val="7030A0"/>
                </a:solidFill>
              </a:rPr>
              <a:t>When Chalciope approached Medea on Jason’s behalf at the request of Argus, Medea was willing to assist Jason.</a:t>
            </a:r>
          </a:p>
          <a:p>
            <a:pPr>
              <a:buNone/>
            </a:pPr>
            <a:r>
              <a:rPr lang="en-US" sz="2000" dirty="0" smtClean="0">
                <a:solidFill>
                  <a:srgbClr val="7030A0"/>
                </a:solidFill>
              </a:rPr>
              <a:t>Medea was a priestess of Hecate and a witch.</a:t>
            </a:r>
          </a:p>
          <a:p>
            <a:pPr>
              <a:buNone/>
            </a:pPr>
            <a:r>
              <a:rPr lang="en-US" sz="2000" dirty="0" smtClean="0">
                <a:solidFill>
                  <a:srgbClr val="7030A0"/>
                </a:solidFill>
              </a:rPr>
              <a:t>Her skill in magic allowed her to create an ointment to protect him.</a:t>
            </a:r>
            <a:endParaRPr lang="en-US" sz="2000" dirty="0">
              <a:solidFill>
                <a:srgbClr val="7030A0"/>
              </a:solidFill>
            </a:endParaRPr>
          </a:p>
        </p:txBody>
      </p:sp>
      <p:pic>
        <p:nvPicPr>
          <p:cNvPr id="28673" name="Picture 1" descr="http://2.bp.blogspot.com/-yLNx3pQyS_Q/UDH63EXrLvI/AAAAAAAADDg/KDUG9LMyg0w/s1600/Jason-and-the-Argonauts+Skeletons.jpg"/>
          <p:cNvPicPr>
            <a:picLocks noChangeAspect="1" noChangeArrowheads="1"/>
          </p:cNvPicPr>
          <p:nvPr/>
        </p:nvPicPr>
        <p:blipFill>
          <a:blip r:embed="rId2" cstate="print"/>
          <a:srcRect/>
          <a:stretch>
            <a:fillRect/>
          </a:stretch>
        </p:blipFill>
        <p:spPr bwMode="auto">
          <a:xfrm>
            <a:off x="457200" y="1600200"/>
            <a:ext cx="4057651"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JASON AT COLCHIS (cont’d)</a:t>
            </a:r>
            <a:endParaRPr lang="en-US" dirty="0"/>
          </a:p>
        </p:txBody>
      </p:sp>
      <p:sp>
        <p:nvSpPr>
          <p:cNvPr id="3" name="Content Placeholder 2"/>
          <p:cNvSpPr>
            <a:spLocks noGrp="1"/>
          </p:cNvSpPr>
          <p:nvPr>
            <p:ph sz="half" idx="1"/>
          </p:nvPr>
        </p:nvSpPr>
        <p:spPr>
          <a:xfrm>
            <a:off x="381000" y="4419600"/>
            <a:ext cx="2362200" cy="1706563"/>
          </a:xfrm>
        </p:spPr>
        <p:txBody>
          <a:bodyPr>
            <a:normAutofit lnSpcReduction="10000"/>
          </a:bodyPr>
          <a:lstStyle/>
          <a:p>
            <a:pPr>
              <a:buNone/>
            </a:pPr>
            <a:endParaRPr lang="en-US" sz="2000" dirty="0">
              <a:solidFill>
                <a:srgbClr val="7030A0"/>
              </a:solidFill>
            </a:endParaRPr>
          </a:p>
        </p:txBody>
      </p:sp>
      <p:sp>
        <p:nvSpPr>
          <p:cNvPr id="4" name="Content Placeholder 3"/>
          <p:cNvSpPr>
            <a:spLocks noGrp="1"/>
          </p:cNvSpPr>
          <p:nvPr>
            <p:ph sz="half" idx="2"/>
          </p:nvPr>
        </p:nvSpPr>
        <p:spPr>
          <a:xfrm>
            <a:off x="3429000" y="1600200"/>
            <a:ext cx="5257800" cy="4571999"/>
          </a:xfrm>
        </p:spPr>
        <p:txBody>
          <a:bodyPr>
            <a:normAutofit lnSpcReduction="10000"/>
          </a:bodyPr>
          <a:lstStyle/>
          <a:p>
            <a:pPr>
              <a:buNone/>
            </a:pPr>
            <a:r>
              <a:rPr lang="en-US" sz="2000" dirty="0" smtClean="0">
                <a:solidFill>
                  <a:srgbClr val="7030A0"/>
                </a:solidFill>
              </a:rPr>
              <a:t>Aeetes still had no intention of handing over the fleece to Jason, but planned to kill the Argonauts.</a:t>
            </a:r>
          </a:p>
          <a:p>
            <a:pPr>
              <a:buNone/>
            </a:pPr>
            <a:r>
              <a:rPr lang="en-US" sz="2000" dirty="0" smtClean="0">
                <a:solidFill>
                  <a:srgbClr val="7030A0"/>
                </a:solidFill>
              </a:rPr>
              <a:t>Medea advised Jason to take the fleece himself and escape immediately.</a:t>
            </a:r>
          </a:p>
          <a:p>
            <a:pPr>
              <a:buNone/>
            </a:pPr>
            <a:r>
              <a:rPr lang="en-US" sz="2000" dirty="0" smtClean="0">
                <a:solidFill>
                  <a:srgbClr val="7030A0"/>
                </a:solidFill>
              </a:rPr>
              <a:t>With Medea’s help Jason found the fleece, drugged the serpent that guarded it and fled Colchis with it.</a:t>
            </a:r>
          </a:p>
          <a:p>
            <a:pPr>
              <a:buNone/>
            </a:pPr>
            <a:r>
              <a:rPr lang="en-US" sz="2000" dirty="0" smtClean="0">
                <a:solidFill>
                  <a:srgbClr val="7030A0"/>
                </a:solidFill>
              </a:rPr>
              <a:t>The Argonauts set sail taking Medea and her younger brother, Apsyrtus, with them.</a:t>
            </a:r>
          </a:p>
          <a:p>
            <a:pPr>
              <a:buNone/>
            </a:pPr>
            <a:r>
              <a:rPr lang="en-US" sz="2000" dirty="0" smtClean="0">
                <a:solidFill>
                  <a:srgbClr val="7030A0"/>
                </a:solidFill>
              </a:rPr>
              <a:t>Medea used Apsyrtus to delay Aeetes by cutting him into pieces and throwing them into the sea which Aeetes stopped to collect for a proper burial.</a:t>
            </a:r>
          </a:p>
          <a:p>
            <a:pPr>
              <a:buNone/>
            </a:pPr>
            <a:endParaRPr lang="en-US" sz="2000" dirty="0">
              <a:solidFill>
                <a:srgbClr val="7030A0"/>
              </a:solidFill>
            </a:endParaRPr>
          </a:p>
        </p:txBody>
      </p:sp>
      <p:pic>
        <p:nvPicPr>
          <p:cNvPr id="29698" name="Picture 2" descr="http://ts1.mm.bing.net/th?id=H.4656463004436892&amp;pid=15.1"/>
          <p:cNvPicPr>
            <a:picLocks noChangeAspect="1" noChangeArrowheads="1"/>
          </p:cNvPicPr>
          <p:nvPr/>
        </p:nvPicPr>
        <p:blipFill>
          <a:blip r:embed="rId2" cstate="print"/>
          <a:srcRect/>
          <a:stretch>
            <a:fillRect/>
          </a:stretch>
        </p:blipFill>
        <p:spPr bwMode="auto">
          <a:xfrm>
            <a:off x="152400" y="1600200"/>
            <a:ext cx="3276600" cy="4495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PART 6: THE ARGONAUTS RETURN</a:t>
            </a:r>
            <a:endParaRPr lang="en-US" dirty="0">
              <a:solidFill>
                <a:srgbClr val="7030A0"/>
              </a:solidFill>
            </a:endParaRPr>
          </a:p>
        </p:txBody>
      </p:sp>
      <p:sp>
        <p:nvSpPr>
          <p:cNvPr id="3" name="Content Placeholder 2"/>
          <p:cNvSpPr>
            <a:spLocks noGrp="1"/>
          </p:cNvSpPr>
          <p:nvPr>
            <p:ph sz="half" idx="1"/>
          </p:nvPr>
        </p:nvSpPr>
        <p:spPr>
          <a:xfrm>
            <a:off x="457200" y="1219200"/>
            <a:ext cx="4038600" cy="4906963"/>
          </a:xfrm>
        </p:spPr>
        <p:txBody>
          <a:bodyPr/>
          <a:lstStyle/>
          <a:p>
            <a:endParaRPr lang="en-US" dirty="0"/>
          </a:p>
        </p:txBody>
      </p:sp>
      <p:sp>
        <p:nvSpPr>
          <p:cNvPr id="4" name="Content Placeholder 3"/>
          <p:cNvSpPr>
            <a:spLocks noGrp="1"/>
          </p:cNvSpPr>
          <p:nvPr>
            <p:ph sz="half" idx="2"/>
          </p:nvPr>
        </p:nvSpPr>
        <p:spPr>
          <a:xfrm>
            <a:off x="4648200" y="1219200"/>
            <a:ext cx="4038600" cy="4906963"/>
          </a:xfrm>
        </p:spPr>
        <p:txBody>
          <a:bodyPr>
            <a:normAutofit/>
          </a:bodyPr>
          <a:lstStyle/>
          <a:p>
            <a:pPr>
              <a:buNone/>
            </a:pPr>
            <a:r>
              <a:rPr lang="en-US" sz="2000" dirty="0" smtClean="0">
                <a:solidFill>
                  <a:srgbClr val="7030A0"/>
                </a:solidFill>
              </a:rPr>
              <a:t>There are four accounts of their return.</a:t>
            </a:r>
          </a:p>
          <a:p>
            <a:pPr>
              <a:buNone/>
            </a:pPr>
            <a:r>
              <a:rPr lang="en-US" sz="2000" dirty="0" smtClean="0">
                <a:solidFill>
                  <a:srgbClr val="7030A0"/>
                </a:solidFill>
              </a:rPr>
              <a:t>First, they simply sailed back to Iolcus they way that they had come.</a:t>
            </a:r>
          </a:p>
          <a:p>
            <a:pPr>
              <a:buNone/>
            </a:pPr>
            <a:r>
              <a:rPr lang="en-US" sz="2000" dirty="0" smtClean="0">
                <a:solidFill>
                  <a:srgbClr val="7030A0"/>
                </a:solidFill>
              </a:rPr>
              <a:t>The second implies that they sailed up the Phasis River until they reached the River of Ocean (Oceanus).</a:t>
            </a:r>
          </a:p>
          <a:p>
            <a:pPr>
              <a:buNone/>
            </a:pPr>
            <a:r>
              <a:rPr lang="en-US" sz="2000" dirty="0" smtClean="0">
                <a:solidFill>
                  <a:srgbClr val="7030A0"/>
                </a:solidFill>
              </a:rPr>
              <a:t>From here they sailed south and west to Africa where they carried the </a:t>
            </a:r>
            <a:r>
              <a:rPr lang="en-US" sz="2000" i="1" dirty="0" smtClean="0">
                <a:solidFill>
                  <a:srgbClr val="7030A0"/>
                </a:solidFill>
              </a:rPr>
              <a:t>Argo </a:t>
            </a:r>
            <a:r>
              <a:rPr lang="en-US" sz="2000" dirty="0" smtClean="0">
                <a:solidFill>
                  <a:srgbClr val="7030A0"/>
                </a:solidFill>
              </a:rPr>
              <a:t>for 12 days until they reached the Mediterranean and sailed home</a:t>
            </a:r>
            <a:endParaRPr lang="en-US" sz="2000" dirty="0">
              <a:solidFill>
                <a:srgbClr val="7030A0"/>
              </a:solidFill>
            </a:endParaRPr>
          </a:p>
        </p:txBody>
      </p:sp>
      <p:pic>
        <p:nvPicPr>
          <p:cNvPr id="30721" name="Picture 1" descr="http://lh6.ggpht.com/-G00fE4nQOOo/Sc2z3KyUOUI/AAAAAAAABKc/FFoLJTigK2I/Plate-1b.jpg"/>
          <p:cNvPicPr>
            <a:picLocks noChangeAspect="1" noChangeArrowheads="1"/>
          </p:cNvPicPr>
          <p:nvPr/>
        </p:nvPicPr>
        <p:blipFill>
          <a:blip r:embed="rId2" cstate="print"/>
          <a:srcRect/>
          <a:stretch>
            <a:fillRect/>
          </a:stretch>
        </p:blipFill>
        <p:spPr bwMode="auto">
          <a:xfrm>
            <a:off x="457200" y="1219200"/>
            <a:ext cx="4010025" cy="4876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ARGONAUTS RETURN (cont’d)</a:t>
            </a:r>
            <a:endParaRPr lang="en-US" dirty="0"/>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p:txBody>
          <a:bodyPr>
            <a:normAutofit lnSpcReduction="10000"/>
          </a:bodyPr>
          <a:lstStyle/>
          <a:p>
            <a:pPr>
              <a:buNone/>
            </a:pPr>
            <a:r>
              <a:rPr lang="en-US" sz="2000" dirty="0" smtClean="0">
                <a:solidFill>
                  <a:srgbClr val="7030A0"/>
                </a:solidFill>
              </a:rPr>
              <a:t>The third version has them sailing up the Phasis through Russia to the Northern Seas around Britain and back through the Pillars of Heracles to the Mediterranean and home.</a:t>
            </a:r>
          </a:p>
          <a:p>
            <a:pPr>
              <a:buNone/>
            </a:pPr>
            <a:r>
              <a:rPr lang="en-US" sz="2000" dirty="0" smtClean="0">
                <a:solidFill>
                  <a:srgbClr val="7030A0"/>
                </a:solidFill>
              </a:rPr>
              <a:t>The most common version from Apollonius Rhodius is that they sailed up the Ister (Danube) River.</a:t>
            </a:r>
          </a:p>
          <a:p>
            <a:pPr>
              <a:buNone/>
            </a:pPr>
            <a:r>
              <a:rPr lang="en-US" sz="2000" dirty="0" smtClean="0">
                <a:solidFill>
                  <a:srgbClr val="7030A0"/>
                </a:solidFill>
              </a:rPr>
              <a:t>Next they crossed overland to the Adriatic Sea where they were confronted by Colchians and forced to sail up the Eridanus (Po) River into the Rhone and from there to the Mediterranean Sea.</a:t>
            </a:r>
            <a:endParaRPr lang="en-US" sz="2000" dirty="0">
              <a:solidFill>
                <a:srgbClr val="7030A0"/>
              </a:solidFill>
            </a:endParaRPr>
          </a:p>
        </p:txBody>
      </p:sp>
      <p:pic>
        <p:nvPicPr>
          <p:cNvPr id="31745" name="Picture 1" descr="http://lh6.ggpht.com/-G00fE4nQOOo/Sc2z3KyUOUI/AAAAAAAABKc/FFoLJTigK2I/Plate-1b.jpg"/>
          <p:cNvPicPr>
            <a:picLocks noChangeAspect="1" noChangeArrowheads="1"/>
          </p:cNvPicPr>
          <p:nvPr/>
        </p:nvPicPr>
        <p:blipFill>
          <a:blip r:embed="rId2" cstate="print"/>
          <a:srcRect/>
          <a:stretch>
            <a:fillRect/>
          </a:stretch>
        </p:blipFill>
        <p:spPr bwMode="auto">
          <a:xfrm>
            <a:off x="457200" y="1600200"/>
            <a:ext cx="4010025" cy="457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7030A0"/>
                </a:solidFill>
              </a:rPr>
              <a:t>PART 1:  THE GOLDEN FLEECE</a:t>
            </a:r>
            <a:endParaRPr lang="en-US" dirty="0">
              <a:solidFill>
                <a:srgbClr val="7030A0"/>
              </a:solidFill>
            </a:endParaRPr>
          </a:p>
        </p:txBody>
      </p:sp>
      <p:sp>
        <p:nvSpPr>
          <p:cNvPr id="10" name="Content Placeholder 9"/>
          <p:cNvSpPr>
            <a:spLocks noGrp="1"/>
          </p:cNvSpPr>
          <p:nvPr>
            <p:ph sz="half" idx="1"/>
          </p:nvPr>
        </p:nvSpPr>
        <p:spPr>
          <a:xfrm>
            <a:off x="457200" y="1295400"/>
            <a:ext cx="4038600" cy="4525963"/>
          </a:xfrm>
        </p:spPr>
        <p:txBody>
          <a:bodyPr>
            <a:normAutofit/>
          </a:bodyPr>
          <a:lstStyle/>
          <a:p>
            <a:pPr>
              <a:buNone/>
            </a:pPr>
            <a:r>
              <a:rPr lang="en-US" sz="2000" dirty="0" smtClean="0">
                <a:solidFill>
                  <a:srgbClr val="7030A0"/>
                </a:solidFill>
              </a:rPr>
              <a:t>Athamas, king of Boeotia, married the cloud goddess Nephele (Cloud).</a:t>
            </a:r>
          </a:p>
          <a:p>
            <a:pPr>
              <a:buNone/>
            </a:pPr>
            <a:r>
              <a:rPr lang="en-US" sz="2000" dirty="0" smtClean="0">
                <a:solidFill>
                  <a:srgbClr val="7030A0"/>
                </a:solidFill>
              </a:rPr>
              <a:t>She bore two children to Athamas, Phrixus and Helle; and returned to the clouds (some myths say that Athamas preferred Ino the daughter to Cadmus over her).</a:t>
            </a:r>
          </a:p>
        </p:txBody>
      </p:sp>
      <p:sp>
        <p:nvSpPr>
          <p:cNvPr id="11" name="Content Placeholder 10"/>
          <p:cNvSpPr>
            <a:spLocks noGrp="1"/>
          </p:cNvSpPr>
          <p:nvPr>
            <p:ph sz="half" idx="2"/>
          </p:nvPr>
        </p:nvSpPr>
        <p:spPr/>
        <p:txBody>
          <a:bodyPr/>
          <a:lstStyle/>
          <a:p>
            <a:endParaRPr lang="en-US" dirty="0"/>
          </a:p>
        </p:txBody>
      </p:sp>
      <p:pic>
        <p:nvPicPr>
          <p:cNvPr id="11266" name="Picture 2" descr="http://ts2.mm.bing.net/th?id=H.4597772275418425&amp;pid=15.1"/>
          <p:cNvPicPr>
            <a:picLocks noChangeAspect="1" noChangeArrowheads="1"/>
          </p:cNvPicPr>
          <p:nvPr/>
        </p:nvPicPr>
        <p:blipFill>
          <a:blip r:embed="rId2" cstate="print"/>
          <a:srcRect/>
          <a:stretch>
            <a:fillRect/>
          </a:stretch>
        </p:blipFill>
        <p:spPr bwMode="auto">
          <a:xfrm>
            <a:off x="4648200" y="1219200"/>
            <a:ext cx="4059808" cy="2747138"/>
          </a:xfrm>
          <a:prstGeom prst="rect">
            <a:avLst/>
          </a:prstGeom>
          <a:noFill/>
        </p:spPr>
      </p:pic>
      <p:sp>
        <p:nvSpPr>
          <p:cNvPr id="13" name="TextBox 12"/>
          <p:cNvSpPr txBox="1"/>
          <p:nvPr/>
        </p:nvSpPr>
        <p:spPr>
          <a:xfrm>
            <a:off x="609600" y="3962400"/>
            <a:ext cx="8229600" cy="3139321"/>
          </a:xfrm>
          <a:prstGeom prst="rect">
            <a:avLst/>
          </a:prstGeom>
          <a:noFill/>
        </p:spPr>
        <p:txBody>
          <a:bodyPr wrap="square" rtlCol="0">
            <a:spAutoFit/>
          </a:bodyPr>
          <a:lstStyle/>
          <a:p>
            <a:pPr>
              <a:buNone/>
            </a:pPr>
            <a:r>
              <a:rPr lang="en-US" sz="2000" dirty="0" smtClean="0">
                <a:solidFill>
                  <a:srgbClr val="7030A0"/>
                </a:solidFill>
              </a:rPr>
              <a:t>Ino despised her stepchildren and persuaded the women to parch the grain,    	causing a famine.</a:t>
            </a:r>
          </a:p>
          <a:p>
            <a:pPr>
              <a:buNone/>
            </a:pPr>
            <a:r>
              <a:rPr lang="en-US" sz="2000" dirty="0" smtClean="0">
                <a:solidFill>
                  <a:srgbClr val="7030A0"/>
                </a:solidFill>
              </a:rPr>
              <a:t>Athamas sent to the oracle at Delphi as to how to end the famine, but the 	envoys were bribed by Ino to say that only the sacrifice of Phrixus 	could end the famine.</a:t>
            </a:r>
          </a:p>
          <a:p>
            <a:pPr>
              <a:buNone/>
            </a:pPr>
            <a:r>
              <a:rPr lang="en-US" sz="2000" dirty="0" smtClean="0">
                <a:solidFill>
                  <a:srgbClr val="7030A0"/>
                </a:solidFill>
              </a:rPr>
              <a:t>As Athamas was about to sacrifice Phrixus, Nephele sent a winged golden ram 	that gathered up both children and carried them to the eastern end 	of the Black Sea.</a:t>
            </a:r>
          </a:p>
          <a:p>
            <a:pPr>
              <a:buNone/>
            </a:pPr>
            <a:endParaRPr lang="en-US" sz="2000" dirty="0" smtClean="0">
              <a:solidFill>
                <a:srgbClr val="7030A0"/>
              </a:solidFill>
            </a:endParaRPr>
          </a:p>
          <a:p>
            <a:pPr>
              <a:buNone/>
            </a:pPr>
            <a:endParaRPr lang="en-US"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ARGONAUTS RETURN (cont’d)</a:t>
            </a:r>
            <a:endParaRPr lang="en-US" dirty="0"/>
          </a:p>
        </p:txBody>
      </p:sp>
      <p:sp>
        <p:nvSpPr>
          <p:cNvPr id="3" name="Content Placeholder 2"/>
          <p:cNvSpPr>
            <a:spLocks noGrp="1"/>
          </p:cNvSpPr>
          <p:nvPr>
            <p:ph sz="half" idx="1"/>
          </p:nvPr>
        </p:nvSpPr>
        <p:spPr>
          <a:xfrm>
            <a:off x="457200" y="1600201"/>
            <a:ext cx="6019800" cy="3200400"/>
          </a:xfrm>
        </p:spPr>
        <p:txBody>
          <a:bodyPr>
            <a:normAutofit lnSpcReduction="10000"/>
          </a:bodyPr>
          <a:lstStyle/>
          <a:p>
            <a:pPr>
              <a:buNone/>
            </a:pPr>
            <a:r>
              <a:rPr lang="en-US" sz="2000" dirty="0" smtClean="0">
                <a:solidFill>
                  <a:srgbClr val="7030A0"/>
                </a:solidFill>
              </a:rPr>
              <a:t>At the Mediterranean the speaking oak of the </a:t>
            </a:r>
            <a:r>
              <a:rPr lang="en-US" sz="2000" i="1" dirty="0" smtClean="0">
                <a:solidFill>
                  <a:srgbClr val="7030A0"/>
                </a:solidFill>
              </a:rPr>
              <a:t>Argo</a:t>
            </a:r>
            <a:r>
              <a:rPr lang="en-US" sz="2000" dirty="0" smtClean="0">
                <a:solidFill>
                  <a:srgbClr val="7030A0"/>
                </a:solidFill>
              </a:rPr>
              <a:t> warned them of the wrath of Zeus over the murder of Apsyrtus; and, if they did not wish to wander incessantly, then they must seek purification by Circe.</a:t>
            </a:r>
          </a:p>
          <a:p>
            <a:pPr>
              <a:buNone/>
            </a:pPr>
            <a:r>
              <a:rPr lang="en-US" sz="2000" dirty="0" smtClean="0">
                <a:solidFill>
                  <a:srgbClr val="7030A0"/>
                </a:solidFill>
              </a:rPr>
              <a:t>They sailed to Aeaea and were purified by Circe and afterwards sailed past the Planctae (another set of clashing rocks), Scylla and Charybdis, the Sirens and to Corcyra, the land of the Phaeacians, where Jason and Medea were married.</a:t>
            </a:r>
            <a:endParaRPr lang="en-US" sz="2000" dirty="0">
              <a:solidFill>
                <a:srgbClr val="7030A0"/>
              </a:solidFill>
            </a:endParaRPr>
          </a:p>
        </p:txBody>
      </p:sp>
      <p:sp>
        <p:nvSpPr>
          <p:cNvPr id="4" name="Content Placeholder 3"/>
          <p:cNvSpPr>
            <a:spLocks noGrp="1"/>
          </p:cNvSpPr>
          <p:nvPr>
            <p:ph sz="half" idx="2"/>
          </p:nvPr>
        </p:nvSpPr>
        <p:spPr>
          <a:xfrm>
            <a:off x="381000" y="4572000"/>
            <a:ext cx="8229600" cy="2057400"/>
          </a:xfrm>
        </p:spPr>
        <p:txBody>
          <a:bodyPr>
            <a:normAutofit lnSpcReduction="10000"/>
          </a:bodyPr>
          <a:lstStyle/>
          <a:p>
            <a:pPr>
              <a:buNone/>
            </a:pPr>
            <a:r>
              <a:rPr lang="en-US" sz="2000" dirty="0" smtClean="0">
                <a:solidFill>
                  <a:srgbClr val="7030A0"/>
                </a:solidFill>
              </a:rPr>
              <a:t>From here they were driven southward to Libya and were stranded on the shoals of the Syrtes (these were shipping hazards in the Mediterranean).</a:t>
            </a:r>
          </a:p>
          <a:p>
            <a:pPr>
              <a:buNone/>
            </a:pPr>
            <a:r>
              <a:rPr lang="en-US" sz="2000" dirty="0" smtClean="0">
                <a:solidFill>
                  <a:srgbClr val="7030A0"/>
                </a:solidFill>
              </a:rPr>
              <a:t>They carried the </a:t>
            </a:r>
            <a:r>
              <a:rPr lang="en-US" sz="2000" i="1" dirty="0" smtClean="0">
                <a:solidFill>
                  <a:srgbClr val="7030A0"/>
                </a:solidFill>
              </a:rPr>
              <a:t>Argo </a:t>
            </a:r>
            <a:r>
              <a:rPr lang="en-US" sz="2000" dirty="0" smtClean="0">
                <a:solidFill>
                  <a:srgbClr val="7030A0"/>
                </a:solidFill>
              </a:rPr>
              <a:t>for 12 days to Lake Tritonis past the garden of the Hesperides.</a:t>
            </a:r>
          </a:p>
          <a:p>
            <a:pPr>
              <a:buNone/>
            </a:pPr>
            <a:r>
              <a:rPr lang="en-US" sz="2000" dirty="0" smtClean="0">
                <a:solidFill>
                  <a:srgbClr val="7030A0"/>
                </a:solidFill>
              </a:rPr>
              <a:t>Mospus was lost to them on this journey after being bitten by a snake.</a:t>
            </a:r>
          </a:p>
          <a:p>
            <a:pPr>
              <a:buNone/>
            </a:pPr>
            <a:r>
              <a:rPr lang="en-US" sz="2000" dirty="0" smtClean="0">
                <a:solidFill>
                  <a:srgbClr val="7030A0"/>
                </a:solidFill>
              </a:rPr>
              <a:t>The sea-god Triton guided them back to the Mediterranean.</a:t>
            </a:r>
          </a:p>
          <a:p>
            <a:pPr>
              <a:buNone/>
            </a:pPr>
            <a:endParaRPr lang="en-US" sz="2000" dirty="0">
              <a:solidFill>
                <a:srgbClr val="7030A0"/>
              </a:solidFill>
            </a:endParaRPr>
          </a:p>
        </p:txBody>
      </p:sp>
      <p:pic>
        <p:nvPicPr>
          <p:cNvPr id="32770" name="Picture 2" descr="http://ts3.mm.bing.net/th?id=H.4942129789993270&amp;pid=15.1"/>
          <p:cNvPicPr>
            <a:picLocks noChangeAspect="1" noChangeArrowheads="1"/>
          </p:cNvPicPr>
          <p:nvPr/>
        </p:nvPicPr>
        <p:blipFill>
          <a:blip r:embed="rId2" cstate="print"/>
          <a:srcRect/>
          <a:stretch>
            <a:fillRect/>
          </a:stretch>
        </p:blipFill>
        <p:spPr bwMode="auto">
          <a:xfrm>
            <a:off x="6477000" y="1295400"/>
            <a:ext cx="2219325" cy="3200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ARGONAUTS RETURN (cont’d)</a:t>
            </a:r>
            <a:endParaRPr lang="en-US" dirty="0"/>
          </a:p>
        </p:txBody>
      </p:sp>
      <p:sp>
        <p:nvSpPr>
          <p:cNvPr id="3" name="Content Placeholder 2"/>
          <p:cNvSpPr>
            <a:spLocks noGrp="1"/>
          </p:cNvSpPr>
          <p:nvPr>
            <p:ph sz="half" idx="1"/>
          </p:nvPr>
        </p:nvSpPr>
        <p:spPr>
          <a:xfrm>
            <a:off x="457200" y="3733800"/>
            <a:ext cx="8229600" cy="2544763"/>
          </a:xfrm>
        </p:spPr>
        <p:txBody>
          <a:bodyPr>
            <a:normAutofit lnSpcReduction="10000"/>
          </a:bodyPr>
          <a:lstStyle/>
          <a:p>
            <a:pPr>
              <a:buNone/>
            </a:pPr>
            <a:r>
              <a:rPr lang="en-US" sz="2000" dirty="0" smtClean="0">
                <a:solidFill>
                  <a:srgbClr val="7030A0"/>
                </a:solidFill>
              </a:rPr>
              <a:t>Talus was said to have been made by Hephaestus and a gift of Zeus to either Minos or Europa.</a:t>
            </a:r>
          </a:p>
          <a:p>
            <a:pPr>
              <a:buNone/>
            </a:pPr>
            <a:r>
              <a:rPr lang="en-US" sz="2000" dirty="0" smtClean="0">
                <a:solidFill>
                  <a:srgbClr val="7030A0"/>
                </a:solidFill>
              </a:rPr>
              <a:t>His life depended upon a bronze nail (or membrane) that closed the entrance to a vein above one ankle which, if opened, would allow the ichor (the blood to the gods) to flow out and cause his death.</a:t>
            </a:r>
          </a:p>
          <a:p>
            <a:pPr>
              <a:buNone/>
            </a:pPr>
            <a:r>
              <a:rPr lang="en-US" sz="2000" dirty="0" smtClean="0">
                <a:solidFill>
                  <a:srgbClr val="7030A0"/>
                </a:solidFill>
              </a:rPr>
              <a:t>This occurred either because Medea drugged him and removed the nail; Poeas shot him in the ankle; or, he grazed his ankle on a rock and removed the membrane</a:t>
            </a:r>
            <a:endParaRPr lang="en-US" sz="2000" dirty="0">
              <a:solidFill>
                <a:srgbClr val="7030A0"/>
              </a:solidFill>
            </a:endParaRPr>
          </a:p>
        </p:txBody>
      </p:sp>
      <p:sp>
        <p:nvSpPr>
          <p:cNvPr id="4" name="Content Placeholder 3"/>
          <p:cNvSpPr>
            <a:spLocks noGrp="1"/>
          </p:cNvSpPr>
          <p:nvPr>
            <p:ph sz="half" idx="2"/>
          </p:nvPr>
        </p:nvSpPr>
        <p:spPr>
          <a:xfrm>
            <a:off x="4648200" y="1600201"/>
            <a:ext cx="4038600" cy="2286000"/>
          </a:xfrm>
        </p:spPr>
        <p:txBody>
          <a:bodyPr>
            <a:normAutofit lnSpcReduction="10000"/>
          </a:bodyPr>
          <a:lstStyle/>
          <a:p>
            <a:pPr>
              <a:buNone/>
            </a:pPr>
            <a:r>
              <a:rPr lang="en-US" sz="2000" dirty="0" smtClean="0">
                <a:solidFill>
                  <a:srgbClr val="7030A0"/>
                </a:solidFill>
              </a:rPr>
              <a:t>One last adventure remained on the return voyage.</a:t>
            </a:r>
          </a:p>
          <a:p>
            <a:pPr>
              <a:buNone/>
            </a:pPr>
            <a:r>
              <a:rPr lang="en-US" sz="2000" dirty="0" smtClean="0">
                <a:solidFill>
                  <a:srgbClr val="7030A0"/>
                </a:solidFill>
              </a:rPr>
              <a:t>The island of Crete was guarded by the bronze giant Talus who walked around the island three times a day, hurling rocks at strangers to keep them away.</a:t>
            </a:r>
            <a:endParaRPr lang="en-US" sz="2000" dirty="0">
              <a:solidFill>
                <a:srgbClr val="7030A0"/>
              </a:solidFill>
            </a:endParaRPr>
          </a:p>
        </p:txBody>
      </p:sp>
      <p:pic>
        <p:nvPicPr>
          <p:cNvPr id="33794" name="Picture 2" descr="http://ts4.mm.bing.net/th?id=H.4543196133195915&amp;pid=15.1"/>
          <p:cNvPicPr>
            <a:picLocks noChangeAspect="1" noChangeArrowheads="1"/>
          </p:cNvPicPr>
          <p:nvPr/>
        </p:nvPicPr>
        <p:blipFill>
          <a:blip r:embed="rId2" cstate="print"/>
          <a:srcRect/>
          <a:stretch>
            <a:fillRect/>
          </a:stretch>
        </p:blipFill>
        <p:spPr bwMode="auto">
          <a:xfrm>
            <a:off x="533400" y="1295400"/>
            <a:ext cx="4082143" cy="2286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ARGONAUTS RETURN (cont’d)</a:t>
            </a:r>
            <a:endParaRPr lang="en-US" dirty="0"/>
          </a:p>
        </p:txBody>
      </p:sp>
      <p:sp>
        <p:nvSpPr>
          <p:cNvPr id="3" name="Content Placeholder 2"/>
          <p:cNvSpPr>
            <a:spLocks noGrp="1"/>
          </p:cNvSpPr>
          <p:nvPr>
            <p:ph sz="half" idx="1"/>
          </p:nvPr>
        </p:nvSpPr>
        <p:spPr>
          <a:xfrm>
            <a:off x="457200" y="1600200"/>
            <a:ext cx="4800600" cy="4525963"/>
          </a:xfrm>
        </p:spPr>
        <p:txBody>
          <a:bodyPr>
            <a:normAutofit/>
          </a:bodyPr>
          <a:lstStyle/>
          <a:p>
            <a:pPr>
              <a:buNone/>
            </a:pPr>
            <a:r>
              <a:rPr lang="en-US" sz="2400" dirty="0" smtClean="0">
                <a:solidFill>
                  <a:srgbClr val="7030A0"/>
                </a:solidFill>
              </a:rPr>
              <a:t>The Argonauts finally returned to Iolcus; and Jason gave the fleece to Pelias.</a:t>
            </a:r>
          </a:p>
          <a:p>
            <a:pPr>
              <a:buNone/>
            </a:pPr>
            <a:r>
              <a:rPr lang="en-US" sz="2400" dirty="0" smtClean="0">
                <a:solidFill>
                  <a:srgbClr val="7030A0"/>
                </a:solidFill>
              </a:rPr>
              <a:t>The </a:t>
            </a:r>
            <a:r>
              <a:rPr lang="en-US" sz="2400" i="1" dirty="0" smtClean="0">
                <a:solidFill>
                  <a:srgbClr val="7030A0"/>
                </a:solidFill>
              </a:rPr>
              <a:t>Argo </a:t>
            </a:r>
            <a:r>
              <a:rPr lang="en-US" sz="2400" dirty="0" smtClean="0">
                <a:solidFill>
                  <a:srgbClr val="7030A0"/>
                </a:solidFill>
              </a:rPr>
              <a:t>itself was dedicated to  Poseidon by Jason at the Isthmus and docked on dry land.</a:t>
            </a:r>
          </a:p>
          <a:p>
            <a:pPr>
              <a:buNone/>
            </a:pPr>
            <a:r>
              <a:rPr lang="en-US" sz="2400" dirty="0" smtClean="0">
                <a:solidFill>
                  <a:srgbClr val="7030A0"/>
                </a:solidFill>
              </a:rPr>
              <a:t>Many years later while resting in the shadow of the </a:t>
            </a:r>
            <a:r>
              <a:rPr lang="en-US" sz="2400" i="1" dirty="0" smtClean="0">
                <a:solidFill>
                  <a:srgbClr val="7030A0"/>
                </a:solidFill>
              </a:rPr>
              <a:t>Argo </a:t>
            </a:r>
            <a:r>
              <a:rPr lang="en-US" sz="2400" dirty="0" smtClean="0">
                <a:solidFill>
                  <a:srgbClr val="7030A0"/>
                </a:solidFill>
              </a:rPr>
              <a:t>a piece of timber from the stern fell off and struck Jason in the head, killing him.</a:t>
            </a:r>
            <a:endParaRPr lang="en-US" sz="2400" dirty="0">
              <a:solidFill>
                <a:srgbClr val="7030A0"/>
              </a:solidFill>
            </a:endParaRPr>
          </a:p>
        </p:txBody>
      </p:sp>
      <p:sp>
        <p:nvSpPr>
          <p:cNvPr id="4" name="Content Placeholder 3"/>
          <p:cNvSpPr>
            <a:spLocks noGrp="1"/>
          </p:cNvSpPr>
          <p:nvPr>
            <p:ph sz="half" idx="2"/>
          </p:nvPr>
        </p:nvSpPr>
        <p:spPr/>
        <p:txBody>
          <a:bodyPr/>
          <a:lstStyle/>
          <a:p>
            <a:endParaRPr lang="en-US" dirty="0"/>
          </a:p>
        </p:txBody>
      </p:sp>
      <p:pic>
        <p:nvPicPr>
          <p:cNvPr id="34818" name="Picture 2" descr="http://ts3.mm.bing.net/th?id=H.4541486749451974&amp;pid=15.1"/>
          <p:cNvPicPr>
            <a:picLocks noChangeAspect="1" noChangeArrowheads="1"/>
          </p:cNvPicPr>
          <p:nvPr/>
        </p:nvPicPr>
        <p:blipFill>
          <a:blip r:embed="rId2" cstate="print"/>
          <a:srcRect/>
          <a:stretch>
            <a:fillRect/>
          </a:stretch>
        </p:blipFill>
        <p:spPr bwMode="auto">
          <a:xfrm>
            <a:off x="5267326" y="1600200"/>
            <a:ext cx="3429000" cy="457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PART 7:  JASON AND MEDEA IN GREECE</a:t>
            </a:r>
            <a:endParaRPr lang="en-US" dirty="0">
              <a:solidFill>
                <a:srgbClr val="7030A0"/>
              </a:solidFill>
            </a:endParaRPr>
          </a:p>
        </p:txBody>
      </p:sp>
      <p:sp>
        <p:nvSpPr>
          <p:cNvPr id="3" name="Content Placeholder 2"/>
          <p:cNvSpPr>
            <a:spLocks noGrp="1"/>
          </p:cNvSpPr>
          <p:nvPr>
            <p:ph sz="half" idx="1"/>
          </p:nvPr>
        </p:nvSpPr>
        <p:spPr>
          <a:xfrm>
            <a:off x="533400" y="1447800"/>
            <a:ext cx="5638800" cy="2438400"/>
          </a:xfrm>
        </p:spPr>
        <p:txBody>
          <a:bodyPr>
            <a:noAutofit/>
          </a:bodyPr>
          <a:lstStyle/>
          <a:p>
            <a:pPr>
              <a:buNone/>
            </a:pPr>
            <a:r>
              <a:rPr lang="en-US" sz="2000" dirty="0" smtClean="0">
                <a:solidFill>
                  <a:srgbClr val="7030A0"/>
                </a:solidFill>
              </a:rPr>
              <a:t>Once back in Greece, Medea used her magic to restore Aeson back to his youth  by cutting him into pieces and boiling him in a cauldron using certain herbs.</a:t>
            </a:r>
          </a:p>
          <a:p>
            <a:pPr>
              <a:buNone/>
            </a:pPr>
            <a:r>
              <a:rPr lang="en-US" sz="2000" dirty="0" smtClean="0">
                <a:solidFill>
                  <a:srgbClr val="7030A0"/>
                </a:solidFill>
              </a:rPr>
              <a:t>She added to the scene by restoring an old ram into a lamb, thus persuading the daughters of Pelias to do the same for him, but omitting the herbs.</a:t>
            </a:r>
          </a:p>
          <a:p>
            <a:pPr>
              <a:buNone/>
            </a:pPr>
            <a:r>
              <a:rPr lang="en-US" sz="2000" dirty="0" smtClean="0">
                <a:solidFill>
                  <a:srgbClr val="7030A0"/>
                </a:solidFill>
              </a:rPr>
              <a:t>Thus they killed their own father.</a:t>
            </a:r>
          </a:p>
        </p:txBody>
      </p:sp>
      <p:sp>
        <p:nvSpPr>
          <p:cNvPr id="4" name="Content Placeholder 3"/>
          <p:cNvSpPr>
            <a:spLocks noGrp="1"/>
          </p:cNvSpPr>
          <p:nvPr>
            <p:ph sz="half" idx="2"/>
          </p:nvPr>
        </p:nvSpPr>
        <p:spPr>
          <a:xfrm>
            <a:off x="533400" y="4114800"/>
            <a:ext cx="8229600" cy="2590800"/>
          </a:xfrm>
        </p:spPr>
        <p:txBody>
          <a:bodyPr>
            <a:normAutofit fontScale="92500" lnSpcReduction="20000"/>
          </a:bodyPr>
          <a:lstStyle/>
          <a:p>
            <a:pPr>
              <a:buNone/>
            </a:pPr>
            <a:r>
              <a:rPr lang="en-US" sz="2200" dirty="0" smtClean="0">
                <a:solidFill>
                  <a:srgbClr val="7030A0"/>
                </a:solidFill>
              </a:rPr>
              <a:t>Jason had gained his vengeance on Pelias for not honoring his agreement, but was still deprived of the throne being defiled by the murder of Pelias.</a:t>
            </a:r>
          </a:p>
          <a:p>
            <a:pPr>
              <a:buNone/>
            </a:pPr>
            <a:r>
              <a:rPr lang="en-US" sz="2200" dirty="0" smtClean="0">
                <a:solidFill>
                  <a:srgbClr val="7030A0"/>
                </a:solidFill>
              </a:rPr>
              <a:t>He and Medea were driven from Iolcus by Acastus, the son of Pelias, to Corinth.</a:t>
            </a:r>
          </a:p>
          <a:p>
            <a:pPr>
              <a:buNone/>
            </a:pPr>
            <a:r>
              <a:rPr lang="en-US" sz="2200" dirty="0" smtClean="0">
                <a:solidFill>
                  <a:srgbClr val="7030A0"/>
                </a:solidFill>
              </a:rPr>
              <a:t>Several years later, Jason divorced Medea and married Glauce, the daughter of the king of Corinth.</a:t>
            </a:r>
          </a:p>
          <a:p>
            <a:pPr>
              <a:buNone/>
            </a:pPr>
            <a:r>
              <a:rPr lang="en-US" sz="2200" dirty="0" smtClean="0">
                <a:solidFill>
                  <a:srgbClr val="7030A0"/>
                </a:solidFill>
              </a:rPr>
              <a:t>Medea sent by her two children a robe and crown smeared with a poisonous ointment which burned Creon and Glauce to death when they put them on.</a:t>
            </a:r>
          </a:p>
          <a:p>
            <a:pPr>
              <a:buNone/>
            </a:pPr>
            <a:endParaRPr lang="en-US" sz="2000" dirty="0">
              <a:solidFill>
                <a:srgbClr val="7030A0"/>
              </a:solidFill>
            </a:endParaRPr>
          </a:p>
        </p:txBody>
      </p:sp>
      <p:pic>
        <p:nvPicPr>
          <p:cNvPr id="35842" name="Picture 2" descr="http://ts2.explicit.bing.net/th?id=H.4610631427949153&amp;pid=15.1"/>
          <p:cNvPicPr>
            <a:picLocks noChangeAspect="1" noChangeArrowheads="1"/>
          </p:cNvPicPr>
          <p:nvPr/>
        </p:nvPicPr>
        <p:blipFill>
          <a:blip r:embed="rId2" cstate="print"/>
          <a:srcRect/>
          <a:stretch>
            <a:fillRect/>
          </a:stretch>
        </p:blipFill>
        <p:spPr bwMode="auto">
          <a:xfrm>
            <a:off x="6096000" y="1447800"/>
            <a:ext cx="2657475" cy="26290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JASON AND MEDEA IN GREECE (cont’d)</a:t>
            </a:r>
            <a:endParaRPr lang="en-US" dirty="0"/>
          </a:p>
        </p:txBody>
      </p:sp>
      <p:sp>
        <p:nvSpPr>
          <p:cNvPr id="3" name="Content Placeholder 2"/>
          <p:cNvSpPr>
            <a:spLocks noGrp="1"/>
          </p:cNvSpPr>
          <p:nvPr>
            <p:ph sz="half" idx="1"/>
          </p:nvPr>
        </p:nvSpPr>
        <p:spPr>
          <a:xfrm>
            <a:off x="457200" y="4724400"/>
            <a:ext cx="8229600" cy="2133600"/>
          </a:xfrm>
        </p:spPr>
        <p:txBody>
          <a:bodyPr>
            <a:normAutofit/>
          </a:bodyPr>
          <a:lstStyle/>
          <a:p>
            <a:pPr>
              <a:buNone/>
            </a:pPr>
            <a:r>
              <a:rPr lang="en-US" sz="2100" dirty="0" smtClean="0">
                <a:solidFill>
                  <a:srgbClr val="7030A0"/>
                </a:solidFill>
              </a:rPr>
              <a:t>Later, she nearly caused </a:t>
            </a:r>
            <a:r>
              <a:rPr lang="en-US" sz="2100" dirty="0" err="1" smtClean="0">
                <a:solidFill>
                  <a:srgbClr val="7030A0"/>
                </a:solidFill>
              </a:rPr>
              <a:t>Aegeus</a:t>
            </a:r>
            <a:r>
              <a:rPr lang="en-US" sz="2100" dirty="0" smtClean="0">
                <a:solidFill>
                  <a:srgbClr val="7030A0"/>
                </a:solidFill>
              </a:rPr>
              <a:t> to poison his son Theseus.</a:t>
            </a:r>
          </a:p>
          <a:p>
            <a:pPr>
              <a:buNone/>
            </a:pPr>
            <a:r>
              <a:rPr lang="en-US" sz="2100" dirty="0" smtClean="0">
                <a:solidFill>
                  <a:srgbClr val="7030A0"/>
                </a:solidFill>
              </a:rPr>
              <a:t>Failing in this plot she fled with </a:t>
            </a:r>
            <a:r>
              <a:rPr lang="en-US" sz="2100" dirty="0" err="1" smtClean="0">
                <a:solidFill>
                  <a:srgbClr val="7030A0"/>
                </a:solidFill>
              </a:rPr>
              <a:t>Medus</a:t>
            </a:r>
            <a:r>
              <a:rPr lang="en-US" sz="2100" dirty="0" smtClean="0">
                <a:solidFill>
                  <a:srgbClr val="7030A0"/>
                </a:solidFill>
              </a:rPr>
              <a:t> to Persia where her son founded the kingdom of Media.</a:t>
            </a:r>
          </a:p>
          <a:p>
            <a:pPr>
              <a:buNone/>
            </a:pPr>
            <a:r>
              <a:rPr lang="en-US" sz="2100" dirty="0" smtClean="0">
                <a:solidFill>
                  <a:srgbClr val="7030A0"/>
                </a:solidFill>
              </a:rPr>
              <a:t>It is said that Medea eventually returned to Greece, but the remainder of her myth is lost.</a:t>
            </a:r>
            <a:endParaRPr lang="en-US" sz="2100" dirty="0">
              <a:solidFill>
                <a:srgbClr val="7030A0"/>
              </a:solidFill>
            </a:endParaRPr>
          </a:p>
        </p:txBody>
      </p:sp>
      <p:sp>
        <p:nvSpPr>
          <p:cNvPr id="4" name="Content Placeholder 3"/>
          <p:cNvSpPr>
            <a:spLocks noGrp="1"/>
          </p:cNvSpPr>
          <p:nvPr>
            <p:ph sz="half" idx="2"/>
          </p:nvPr>
        </p:nvSpPr>
        <p:spPr>
          <a:xfrm>
            <a:off x="3429000" y="1600201"/>
            <a:ext cx="5257800" cy="2819400"/>
          </a:xfrm>
        </p:spPr>
        <p:txBody>
          <a:bodyPr>
            <a:noAutofit/>
          </a:bodyPr>
          <a:lstStyle/>
          <a:p>
            <a:pPr>
              <a:buNone/>
            </a:pPr>
            <a:r>
              <a:rPr lang="en-US" sz="2100" dirty="0" smtClean="0">
                <a:solidFill>
                  <a:srgbClr val="7030A0"/>
                </a:solidFill>
              </a:rPr>
              <a:t>Medea then killed her two children as a final act of vengeance against Jason and escaped to Athens in a chariot drawn by winged dragons, a gift from her grandfather, Helios.</a:t>
            </a:r>
          </a:p>
          <a:p>
            <a:pPr>
              <a:buNone/>
            </a:pPr>
            <a:r>
              <a:rPr lang="en-US" sz="2100" dirty="0" smtClean="0">
                <a:solidFill>
                  <a:srgbClr val="7030A0"/>
                </a:solidFill>
              </a:rPr>
              <a:t>Jason lived in misery in Corinth until his death.</a:t>
            </a:r>
          </a:p>
          <a:p>
            <a:pPr>
              <a:buNone/>
            </a:pPr>
            <a:r>
              <a:rPr lang="en-US" sz="2100" dirty="0" smtClean="0">
                <a:solidFill>
                  <a:srgbClr val="7030A0"/>
                </a:solidFill>
              </a:rPr>
              <a:t>Medea was given asylum in Athens by </a:t>
            </a:r>
            <a:r>
              <a:rPr lang="en-US" sz="2100" dirty="0" err="1" smtClean="0">
                <a:solidFill>
                  <a:srgbClr val="7030A0"/>
                </a:solidFill>
              </a:rPr>
              <a:t>Aegeus</a:t>
            </a:r>
            <a:r>
              <a:rPr lang="en-US" sz="2100" dirty="0" smtClean="0">
                <a:solidFill>
                  <a:srgbClr val="7030A0"/>
                </a:solidFill>
              </a:rPr>
              <a:t>, the father of Theseus, by whom she became the mother of </a:t>
            </a:r>
            <a:r>
              <a:rPr lang="en-US" sz="2100" dirty="0" err="1" smtClean="0">
                <a:solidFill>
                  <a:srgbClr val="7030A0"/>
                </a:solidFill>
              </a:rPr>
              <a:t>Medus</a:t>
            </a:r>
            <a:r>
              <a:rPr lang="en-US" sz="2100" dirty="0" smtClean="0">
                <a:solidFill>
                  <a:srgbClr val="7030A0"/>
                </a:solidFill>
              </a:rPr>
              <a:t>.</a:t>
            </a:r>
            <a:endParaRPr lang="en-US" sz="2100" dirty="0">
              <a:solidFill>
                <a:srgbClr val="7030A0"/>
              </a:solidFill>
            </a:endParaRPr>
          </a:p>
        </p:txBody>
      </p:sp>
      <p:pic>
        <p:nvPicPr>
          <p:cNvPr id="36866" name="Picture 2" descr="http://ts3.mm.bing.net/th?id=H.4995413155120366&amp;pid=15.1"/>
          <p:cNvPicPr>
            <a:picLocks noChangeAspect="1" noChangeArrowheads="1"/>
          </p:cNvPicPr>
          <p:nvPr/>
        </p:nvPicPr>
        <p:blipFill>
          <a:blip r:embed="rId2" cstate="print"/>
          <a:srcRect/>
          <a:stretch>
            <a:fillRect/>
          </a:stretch>
        </p:blipFill>
        <p:spPr bwMode="auto">
          <a:xfrm>
            <a:off x="457200" y="1600200"/>
            <a:ext cx="2971800" cy="3200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7030A0"/>
                </a:solidFill>
              </a:rPr>
              <a:t>REFERENCES</a:t>
            </a:r>
            <a:endParaRPr lang="en-US" sz="6600" dirty="0"/>
          </a:p>
        </p:txBody>
      </p:sp>
      <p:sp>
        <p:nvSpPr>
          <p:cNvPr id="6" name="Rectangle 1"/>
          <p:cNvSpPr>
            <a:spLocks noGrp="1" noChangeArrowheads="1"/>
          </p:cNvSpPr>
          <p:nvPr>
            <p:ph sz="half" idx="2"/>
          </p:nvPr>
        </p:nvSpPr>
        <p:spPr bwMode="auto">
          <a:xfrm>
            <a:off x="304801" y="1208782"/>
            <a:ext cx="8610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Gayley, Charles Mills. </a:t>
            </a:r>
            <a:r>
              <a:rPr kumimoji="0" lang="en-US" altLang="en-US" b="0" i="1"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Classical Myths in English Literature and in Art</a:t>
            </a: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New York: Blaisdell Publishing Company, 1963.</a:t>
            </a:r>
            <a:endParaRPr kumimoji="0" lang="en-US" altLang="en-US"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Hamilton, Edith. </a:t>
            </a:r>
            <a:r>
              <a:rPr kumimoji="0" lang="en-US" altLang="en-US" b="0" i="1"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Mythology</a:t>
            </a: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New York: Grand Central Publishing, 2011.</a:t>
            </a:r>
            <a:endParaRPr kumimoji="0" lang="en-US" altLang="en-US"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Morford, Mark P. O. </a:t>
            </a:r>
            <a:r>
              <a:rPr kumimoji="0" lang="en-US" altLang="en-US" b="0" i="1"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Classical Mythology</a:t>
            </a: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New York: Longman, Inc., 1977.</a:t>
            </a:r>
            <a:endParaRPr kumimoji="0" lang="en-US" altLang="en-US"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Ovid. </a:t>
            </a:r>
            <a:r>
              <a:rPr kumimoji="0" lang="en-US" altLang="en-US" b="0" i="1"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Metamorphoses</a:t>
            </a: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New York: Signet Classics, 2009.</a:t>
            </a:r>
            <a:endParaRPr kumimoji="0" lang="en-US" altLang="en-US"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Tripp, Edward. </a:t>
            </a:r>
            <a:r>
              <a:rPr kumimoji="0" lang="en-US" altLang="en-US" b="0" i="1"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Meridian Handbook of Classical Mythology</a:t>
            </a: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New York: Penguin Books, 1974.</a:t>
            </a:r>
            <a:endParaRPr kumimoji="0" lang="en-US" altLang="en-US"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www.wikipedia.org/greek mythology</a:t>
            </a:r>
            <a:r>
              <a:rPr kumimoji="0" lang="en-US" altLang="en-US"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2014.</a:t>
            </a:r>
            <a:endParaRPr kumimoji="0" lang="en-US" altLang="en-US"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5277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GOLDEN FLEECE (cont’d)</a:t>
            </a:r>
            <a:endParaRPr lang="en-US" dirty="0"/>
          </a:p>
        </p:txBody>
      </p:sp>
      <p:sp>
        <p:nvSpPr>
          <p:cNvPr id="3" name="Content Placeholder 2"/>
          <p:cNvSpPr>
            <a:spLocks noGrp="1"/>
          </p:cNvSpPr>
          <p:nvPr>
            <p:ph sz="half" idx="1"/>
          </p:nvPr>
        </p:nvSpPr>
        <p:spPr>
          <a:xfrm>
            <a:off x="457200" y="5105400"/>
            <a:ext cx="8305800" cy="1524000"/>
          </a:xfrm>
        </p:spPr>
        <p:txBody>
          <a:bodyPr>
            <a:normAutofit lnSpcReduction="10000"/>
          </a:bodyPr>
          <a:lstStyle/>
          <a:p>
            <a:pPr>
              <a:buNone/>
            </a:pPr>
            <a:endParaRPr lang="en-US" dirty="0"/>
          </a:p>
        </p:txBody>
      </p:sp>
      <p:sp>
        <p:nvSpPr>
          <p:cNvPr id="4" name="Content Placeholder 3"/>
          <p:cNvSpPr>
            <a:spLocks noGrp="1"/>
          </p:cNvSpPr>
          <p:nvPr>
            <p:ph sz="half" idx="2"/>
          </p:nvPr>
        </p:nvSpPr>
        <p:spPr>
          <a:xfrm>
            <a:off x="4648200" y="1600201"/>
            <a:ext cx="4038600" cy="3657600"/>
          </a:xfrm>
        </p:spPr>
        <p:txBody>
          <a:bodyPr>
            <a:normAutofit lnSpcReduction="10000"/>
          </a:bodyPr>
          <a:lstStyle/>
          <a:p>
            <a:pPr>
              <a:buNone/>
            </a:pPr>
            <a:r>
              <a:rPr lang="en-US" sz="1900" dirty="0" smtClean="0">
                <a:solidFill>
                  <a:srgbClr val="7030A0"/>
                </a:solidFill>
              </a:rPr>
              <a:t>As the ram flew through the straits between Europe and Asia (Dardanelles), Helle fell from the ram.</a:t>
            </a:r>
          </a:p>
          <a:p>
            <a:pPr>
              <a:buNone/>
            </a:pPr>
            <a:r>
              <a:rPr lang="en-US" sz="1900" dirty="0" smtClean="0">
                <a:solidFill>
                  <a:srgbClr val="7030A0"/>
                </a:solidFill>
              </a:rPr>
              <a:t>These straits are now called the Hellespont.</a:t>
            </a:r>
          </a:p>
          <a:p>
            <a:pPr>
              <a:buNone/>
            </a:pPr>
            <a:r>
              <a:rPr lang="en-US" sz="1900" dirty="0" smtClean="0">
                <a:solidFill>
                  <a:srgbClr val="7030A0"/>
                </a:solidFill>
              </a:rPr>
              <a:t>Phrixus continued his flight until he arrive at Colchis on the eastern end of the Black Sea and stands on the Phasis River.</a:t>
            </a:r>
          </a:p>
          <a:p>
            <a:pPr>
              <a:buNone/>
            </a:pPr>
            <a:r>
              <a:rPr lang="en-US" sz="1900" dirty="0" smtClean="0">
                <a:solidFill>
                  <a:srgbClr val="7030A0"/>
                </a:solidFill>
              </a:rPr>
              <a:t>Phrixus is received by Aeetes who is the son of Helius and brother of Circe and Pasiphae.</a:t>
            </a:r>
          </a:p>
          <a:p>
            <a:pPr>
              <a:buNone/>
            </a:pPr>
            <a:endParaRPr lang="en-US" sz="1800" dirty="0" smtClean="0">
              <a:solidFill>
                <a:srgbClr val="7030A0"/>
              </a:solidFill>
            </a:endParaRPr>
          </a:p>
          <a:p>
            <a:pPr>
              <a:buNone/>
            </a:pPr>
            <a:endParaRPr lang="en-US" sz="1800" dirty="0">
              <a:solidFill>
                <a:srgbClr val="7030A0"/>
              </a:solidFill>
            </a:endParaRPr>
          </a:p>
        </p:txBody>
      </p:sp>
      <p:pic>
        <p:nvPicPr>
          <p:cNvPr id="15362" name="Picture 2" descr="http://ts1.mm.bing.net/th?id=H.4553134682671544&amp;pid=15.1"/>
          <p:cNvPicPr>
            <a:picLocks noChangeAspect="1" noChangeArrowheads="1"/>
          </p:cNvPicPr>
          <p:nvPr/>
        </p:nvPicPr>
        <p:blipFill>
          <a:blip r:embed="rId2" cstate="print"/>
          <a:srcRect/>
          <a:stretch>
            <a:fillRect/>
          </a:stretch>
        </p:blipFill>
        <p:spPr bwMode="auto">
          <a:xfrm>
            <a:off x="413656" y="1556657"/>
            <a:ext cx="4082143" cy="3124200"/>
          </a:xfrm>
          <a:prstGeom prst="rect">
            <a:avLst/>
          </a:prstGeom>
          <a:noFill/>
        </p:spPr>
      </p:pic>
      <p:sp>
        <p:nvSpPr>
          <p:cNvPr id="9" name="TextBox 8"/>
          <p:cNvSpPr txBox="1"/>
          <p:nvPr/>
        </p:nvSpPr>
        <p:spPr>
          <a:xfrm>
            <a:off x="457200" y="5181600"/>
            <a:ext cx="8305800" cy="1261884"/>
          </a:xfrm>
          <a:prstGeom prst="rect">
            <a:avLst/>
          </a:prstGeom>
          <a:noFill/>
        </p:spPr>
        <p:txBody>
          <a:bodyPr wrap="square" rtlCol="0">
            <a:spAutoFit/>
          </a:bodyPr>
          <a:lstStyle/>
          <a:p>
            <a:r>
              <a:rPr lang="en-US" sz="1900" dirty="0" smtClean="0">
                <a:solidFill>
                  <a:srgbClr val="7030A0"/>
                </a:solidFill>
              </a:rPr>
              <a:t>Phrixus sacrificed the ram to Zeus and its fleece is hung from an oak tree in a grove 	sacred to Ares, guarded by a never-sleeping serpent.</a:t>
            </a:r>
          </a:p>
          <a:p>
            <a:r>
              <a:rPr lang="en-US" sz="1900" dirty="0" smtClean="0">
                <a:solidFill>
                  <a:srgbClr val="7030A0"/>
                </a:solidFill>
              </a:rPr>
              <a:t>Aeetes gives Phrixus his daughter Chalciope in marriage and they have four sons: </a:t>
            </a:r>
          </a:p>
          <a:p>
            <a:r>
              <a:rPr lang="en-US" sz="1900" dirty="0">
                <a:solidFill>
                  <a:srgbClr val="7030A0"/>
                </a:solidFill>
              </a:rPr>
              <a:t>	</a:t>
            </a:r>
            <a:r>
              <a:rPr lang="en-US" sz="1900" dirty="0" smtClean="0">
                <a:solidFill>
                  <a:srgbClr val="7030A0"/>
                </a:solidFill>
              </a:rPr>
              <a:t>Argus, Melas, Phrontis and Cytisorus.</a:t>
            </a:r>
            <a:endParaRPr lang="en-US" sz="1900"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PART 2:  JASON AND PELIAS</a:t>
            </a:r>
            <a:endParaRPr lang="en-US" dirty="0">
              <a:solidFill>
                <a:srgbClr val="7030A0"/>
              </a:solidFill>
            </a:endParaRPr>
          </a:p>
        </p:txBody>
      </p:sp>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a:xfrm>
            <a:off x="2895600" y="1600200"/>
            <a:ext cx="5791200" cy="4525963"/>
          </a:xfrm>
        </p:spPr>
        <p:txBody>
          <a:bodyPr>
            <a:normAutofit fontScale="92500" lnSpcReduction="20000"/>
          </a:bodyPr>
          <a:lstStyle/>
          <a:p>
            <a:pPr>
              <a:buNone/>
            </a:pPr>
            <a:r>
              <a:rPr lang="en-US" sz="2300" dirty="0" smtClean="0">
                <a:solidFill>
                  <a:srgbClr val="7030A0"/>
                </a:solidFill>
              </a:rPr>
              <a:t>Cretheus, king of Iolcus, was the brother of Athamas.</a:t>
            </a:r>
          </a:p>
          <a:p>
            <a:pPr>
              <a:buNone/>
            </a:pPr>
            <a:endParaRPr lang="en-US" sz="2300" dirty="0" smtClean="0">
              <a:solidFill>
                <a:srgbClr val="7030A0"/>
              </a:solidFill>
            </a:endParaRPr>
          </a:p>
          <a:p>
            <a:pPr>
              <a:buNone/>
            </a:pPr>
            <a:r>
              <a:rPr lang="en-US" sz="2300" dirty="0" smtClean="0">
                <a:solidFill>
                  <a:srgbClr val="7030A0"/>
                </a:solidFill>
              </a:rPr>
              <a:t>Upon the death of Cretheus, his stepson Pelias (son of Poseidon and Tyro) usurped the throne from Aeson (son of Cretheus and Tyro) the rightful heir and the father of Jason.</a:t>
            </a:r>
          </a:p>
          <a:p>
            <a:pPr>
              <a:buNone/>
            </a:pPr>
            <a:r>
              <a:rPr lang="en-US" sz="2300" dirty="0" smtClean="0">
                <a:solidFill>
                  <a:srgbClr val="7030A0"/>
                </a:solidFill>
              </a:rPr>
              <a:t>Out of fear, Tyro sent Jason into the hills to be educated by the centaur Chiron and raised by Philyra, Chiron’s mother until he was 20 years old.</a:t>
            </a:r>
          </a:p>
          <a:p>
            <a:pPr>
              <a:buNone/>
            </a:pPr>
            <a:r>
              <a:rPr lang="en-US" sz="2300" dirty="0" smtClean="0">
                <a:solidFill>
                  <a:srgbClr val="7030A0"/>
                </a:solidFill>
              </a:rPr>
              <a:t>Pelias knew that he would be slain by a descendant of Aeolus and was warned by the oracle at Delphi to be aware of a young man wearing only one sandal.</a:t>
            </a:r>
          </a:p>
          <a:p>
            <a:pPr>
              <a:buNone/>
            </a:pPr>
            <a:endParaRPr lang="en-US" sz="2000" dirty="0" smtClean="0">
              <a:solidFill>
                <a:srgbClr val="7030A0"/>
              </a:solidFill>
            </a:endParaRPr>
          </a:p>
          <a:p>
            <a:pPr>
              <a:buNone/>
            </a:pPr>
            <a:endParaRPr lang="en-US" sz="2000" dirty="0" smtClean="0">
              <a:solidFill>
                <a:srgbClr val="7030A0"/>
              </a:solidFill>
            </a:endParaRPr>
          </a:p>
          <a:p>
            <a:pPr>
              <a:buNone/>
            </a:pPr>
            <a:endParaRPr lang="en-US" sz="2000" dirty="0">
              <a:solidFill>
                <a:srgbClr val="7030A0"/>
              </a:solidFill>
            </a:endParaRPr>
          </a:p>
        </p:txBody>
      </p:sp>
      <p:pic>
        <p:nvPicPr>
          <p:cNvPr id="16385" name="Picture 1" descr="http://0.tqn.com/d/ancienthistory/1/G/v/F/JasonGoldenFleece.jpg"/>
          <p:cNvPicPr>
            <a:picLocks noChangeAspect="1" noChangeArrowheads="1"/>
          </p:cNvPicPr>
          <p:nvPr/>
        </p:nvPicPr>
        <p:blipFill>
          <a:blip r:embed="rId2" cstate="print"/>
          <a:srcRect/>
          <a:stretch>
            <a:fillRect/>
          </a:stretch>
        </p:blipFill>
        <p:spPr bwMode="auto">
          <a:xfrm>
            <a:off x="457199" y="1600200"/>
            <a:ext cx="2479729"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JASON AND PELIAS (cont’d)</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sz="2000" dirty="0" smtClean="0">
                <a:solidFill>
                  <a:srgbClr val="7030A0"/>
                </a:solidFill>
              </a:rPr>
              <a:t>When he came to the Anarus River, he met an old woman whom he carried across; and in doing so lost a sandal in the mud.</a:t>
            </a:r>
          </a:p>
          <a:p>
            <a:pPr>
              <a:buNone/>
            </a:pPr>
            <a:r>
              <a:rPr lang="en-US" sz="2000" dirty="0" smtClean="0">
                <a:solidFill>
                  <a:srgbClr val="7030A0"/>
                </a:solidFill>
              </a:rPr>
              <a:t>The old woman was Hera who hereafter favored Jason; and was equally hostile to Pelias since he did not sacrifice to her.</a:t>
            </a:r>
          </a:p>
          <a:p>
            <a:pPr>
              <a:buNone/>
            </a:pPr>
            <a:r>
              <a:rPr lang="en-US" sz="2000" dirty="0" smtClean="0">
                <a:solidFill>
                  <a:srgbClr val="7030A0"/>
                </a:solidFill>
              </a:rPr>
              <a:t>Upon demanding the throne, Pelias did not outright refuse the request, but promised him the throne if he would return the golden fleece.</a:t>
            </a:r>
          </a:p>
          <a:p>
            <a:pPr>
              <a:buNone/>
            </a:pPr>
            <a:r>
              <a:rPr lang="en-US" sz="2000" dirty="0" smtClean="0">
                <a:solidFill>
                  <a:srgbClr val="7030A0"/>
                </a:solidFill>
              </a:rPr>
              <a:t>Pelias claimed that Phrixus had appeared to him in a dream and demanded that it be returned to Iolcus.</a:t>
            </a:r>
            <a:endParaRPr lang="en-US" sz="2000" dirty="0">
              <a:solidFill>
                <a:srgbClr val="7030A0"/>
              </a:solidFill>
            </a:endParaRPr>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026" name="Picture 2" descr="http://ts1.mm.bing.net/th?id=H.4601680725740000&amp;pid=15.1"/>
          <p:cNvPicPr>
            <a:picLocks noChangeAspect="1" noChangeArrowheads="1"/>
          </p:cNvPicPr>
          <p:nvPr/>
        </p:nvPicPr>
        <p:blipFill>
          <a:blip r:embed="rId2" cstate="print"/>
          <a:srcRect/>
          <a:stretch>
            <a:fillRect/>
          </a:stretch>
        </p:blipFill>
        <p:spPr bwMode="auto">
          <a:xfrm>
            <a:off x="4603858" y="1600200"/>
            <a:ext cx="4159142" cy="4572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PART 3:  THE ARONAUTS</a:t>
            </a:r>
            <a:endParaRPr lang="en-US" dirty="0">
              <a:solidFill>
                <a:srgbClr val="7030A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normAutofit/>
          </a:bodyPr>
          <a:lstStyle/>
          <a:p>
            <a:pPr>
              <a:buNone/>
            </a:pPr>
            <a:r>
              <a:rPr lang="en-US" sz="2200" dirty="0" smtClean="0">
                <a:solidFill>
                  <a:srgbClr val="7030A0"/>
                </a:solidFill>
              </a:rPr>
              <a:t>In preparation for the expedition, the </a:t>
            </a:r>
            <a:r>
              <a:rPr lang="en-US" sz="2200" i="1" dirty="0" smtClean="0">
                <a:solidFill>
                  <a:srgbClr val="7030A0"/>
                </a:solidFill>
              </a:rPr>
              <a:t>Argo </a:t>
            </a:r>
            <a:r>
              <a:rPr lang="en-US" sz="2200" dirty="0" smtClean="0">
                <a:solidFill>
                  <a:srgbClr val="7030A0"/>
                </a:solidFill>
              </a:rPr>
              <a:t>(its name means swift) was built by Argus, son of Arestor.</a:t>
            </a:r>
          </a:p>
          <a:p>
            <a:pPr>
              <a:buNone/>
            </a:pPr>
            <a:r>
              <a:rPr lang="en-US" sz="2200" dirty="0" smtClean="0">
                <a:solidFill>
                  <a:srgbClr val="7030A0"/>
                </a:solidFill>
              </a:rPr>
              <a:t>In the bow Athena place a piece of oak from the oracle of Dodona which had the power of speech.</a:t>
            </a:r>
          </a:p>
          <a:p>
            <a:pPr>
              <a:buNone/>
            </a:pPr>
            <a:r>
              <a:rPr lang="en-US" sz="2200" dirty="0" smtClean="0">
                <a:solidFill>
                  <a:srgbClr val="7030A0"/>
                </a:solidFill>
              </a:rPr>
              <a:t>Two of the most famous were Orpheus and Heracles who deferred leadership to Jason.</a:t>
            </a:r>
            <a:endParaRPr lang="en-US" sz="2200" dirty="0">
              <a:solidFill>
                <a:srgbClr val="7030A0"/>
              </a:solidFill>
            </a:endParaRPr>
          </a:p>
        </p:txBody>
      </p:sp>
      <p:pic>
        <p:nvPicPr>
          <p:cNvPr id="18434" name="Picture 2" descr="http://ts2.explicit.bing.net/th?id=H.4730813154263301&amp;pid=15.1"/>
          <p:cNvPicPr>
            <a:picLocks noChangeAspect="1" noChangeArrowheads="1"/>
          </p:cNvPicPr>
          <p:nvPr/>
        </p:nvPicPr>
        <p:blipFill>
          <a:blip r:embed="rId2" cstate="print"/>
          <a:srcRect/>
          <a:stretch>
            <a:fillRect/>
          </a:stretch>
        </p:blipFill>
        <p:spPr bwMode="auto">
          <a:xfrm>
            <a:off x="457200" y="1600200"/>
            <a:ext cx="4094328" cy="3810000"/>
          </a:xfrm>
          <a:prstGeom prst="rect">
            <a:avLst/>
          </a:prstGeom>
          <a:noFill/>
        </p:spPr>
      </p:pic>
      <p:sp>
        <p:nvSpPr>
          <p:cNvPr id="7" name="TextBox 6"/>
          <p:cNvSpPr txBox="1"/>
          <p:nvPr/>
        </p:nvSpPr>
        <p:spPr>
          <a:xfrm>
            <a:off x="457200" y="5562600"/>
            <a:ext cx="8077200" cy="769441"/>
          </a:xfrm>
          <a:prstGeom prst="rect">
            <a:avLst/>
          </a:prstGeom>
          <a:noFill/>
        </p:spPr>
        <p:txBody>
          <a:bodyPr wrap="square" rtlCol="0">
            <a:spAutoFit/>
          </a:bodyPr>
          <a:lstStyle/>
          <a:p>
            <a:r>
              <a:rPr lang="en-US" sz="2200" dirty="0" smtClean="0">
                <a:solidFill>
                  <a:srgbClr val="7030A0"/>
                </a:solidFill>
              </a:rPr>
              <a:t>There were 50 members of the expedition (50 being the number of rowers necessary to power a Greek warship.</a:t>
            </a:r>
            <a:endParaRPr lang="en-US" sz="2200"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ARONAUTS (cont’d)</a:t>
            </a:r>
            <a:endParaRPr lang="en-US" dirty="0"/>
          </a:p>
        </p:txBody>
      </p:sp>
      <p:sp>
        <p:nvSpPr>
          <p:cNvPr id="3" name="Content Placeholder 2"/>
          <p:cNvSpPr>
            <a:spLocks noGrp="1"/>
          </p:cNvSpPr>
          <p:nvPr>
            <p:ph sz="half" idx="1"/>
          </p:nvPr>
        </p:nvSpPr>
        <p:spPr>
          <a:xfrm>
            <a:off x="457200" y="1600200"/>
            <a:ext cx="4724400" cy="4525963"/>
          </a:xfrm>
        </p:spPr>
        <p:txBody>
          <a:bodyPr>
            <a:normAutofit/>
          </a:bodyPr>
          <a:lstStyle/>
          <a:p>
            <a:pPr>
              <a:buNone/>
            </a:pPr>
            <a:r>
              <a:rPr lang="en-US" sz="1800" dirty="0" smtClean="0">
                <a:solidFill>
                  <a:srgbClr val="7030A0"/>
                </a:solidFill>
              </a:rPr>
              <a:t>The most notable members included:  King Augeus of Elis (who owned the stables cleaned by Heracles as one of his Labors); Meleager (Calydonian Boar Hunt); Peleus, father of Achilles; Telamon, father of Ajax the Greater; Oileus, father of Ajax the Lesser; and, Nauplius, father of Palamedes (used trickery to convince Odysseus to join the Greeks against Troy.</a:t>
            </a:r>
            <a:endParaRPr lang="en-US" sz="1800" dirty="0">
              <a:solidFill>
                <a:srgbClr val="7030A0"/>
              </a:solidFill>
            </a:endParaRPr>
          </a:p>
        </p:txBody>
      </p:sp>
      <p:sp>
        <p:nvSpPr>
          <p:cNvPr id="4" name="Content Placeholder 3"/>
          <p:cNvSpPr>
            <a:spLocks noGrp="1"/>
          </p:cNvSpPr>
          <p:nvPr>
            <p:ph sz="half" idx="2"/>
          </p:nvPr>
        </p:nvSpPr>
        <p:spPr/>
        <p:txBody>
          <a:bodyPr/>
          <a:lstStyle/>
          <a:p>
            <a:endParaRPr lang="en-US" dirty="0"/>
          </a:p>
        </p:txBody>
      </p:sp>
      <p:pic>
        <p:nvPicPr>
          <p:cNvPr id="19458" name="Picture 2" descr="http://ts2.explicit.bing.net/th?id=H.4730813154263301&amp;pid=15.1"/>
          <p:cNvPicPr>
            <a:picLocks noChangeAspect="1" noChangeArrowheads="1"/>
          </p:cNvPicPr>
          <p:nvPr/>
        </p:nvPicPr>
        <p:blipFill>
          <a:blip r:embed="rId2" cstate="print"/>
          <a:srcRect/>
          <a:stretch>
            <a:fillRect/>
          </a:stretch>
        </p:blipFill>
        <p:spPr bwMode="auto">
          <a:xfrm>
            <a:off x="5105400" y="1600200"/>
            <a:ext cx="3619500" cy="2667000"/>
          </a:xfrm>
          <a:prstGeom prst="rect">
            <a:avLst/>
          </a:prstGeom>
          <a:noFill/>
        </p:spPr>
      </p:pic>
      <p:sp>
        <p:nvSpPr>
          <p:cNvPr id="6" name="TextBox 5"/>
          <p:cNvSpPr txBox="1"/>
          <p:nvPr/>
        </p:nvSpPr>
        <p:spPr>
          <a:xfrm>
            <a:off x="457200" y="4191000"/>
            <a:ext cx="8229600" cy="2031325"/>
          </a:xfrm>
          <a:prstGeom prst="rect">
            <a:avLst/>
          </a:prstGeom>
          <a:noFill/>
        </p:spPr>
        <p:txBody>
          <a:bodyPr wrap="square" rtlCol="0">
            <a:spAutoFit/>
          </a:bodyPr>
          <a:lstStyle/>
          <a:p>
            <a:r>
              <a:rPr lang="en-US" dirty="0" smtClean="0">
                <a:solidFill>
                  <a:srgbClr val="7030A0"/>
                </a:solidFill>
              </a:rPr>
              <a:t>Those with special talent included:  the seers Idmon and Mospus; Castor and 	Poyldeuces the horseman and boxer respectively; Idas and Lynceus who 	could see beneath the earth; 	Periclymenus, the son of Neleus who could 	take whatever shape he liked in battle ( a gift from Poseidon); Euphemus 	who could run so quickly across the waves that his feet never got wet; Zetes 	and Calais the winged sons of the North wind Boreas; Argus the shipwright; 	and the helmsman, Typhis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7030A0"/>
                </a:solidFill>
              </a:rPr>
              <a:t>PART 4:  THE VOYAGE TO COLCHIS--LEMNOS</a:t>
            </a:r>
            <a:endParaRPr lang="en-US" sz="3200" dirty="0">
              <a:solidFill>
                <a:srgbClr val="7030A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normAutofit/>
          </a:bodyPr>
          <a:lstStyle/>
          <a:p>
            <a:pPr>
              <a:buNone/>
            </a:pPr>
            <a:r>
              <a:rPr lang="en-US" sz="1800" dirty="0" smtClean="0">
                <a:solidFill>
                  <a:srgbClr val="7030A0"/>
                </a:solidFill>
              </a:rPr>
              <a:t>The first stop was Lemnos where the sailors found only women and the queen Hypsipyle.</a:t>
            </a:r>
          </a:p>
          <a:p>
            <a:pPr>
              <a:buNone/>
            </a:pPr>
            <a:r>
              <a:rPr lang="en-US" sz="1800" dirty="0" smtClean="0">
                <a:solidFill>
                  <a:srgbClr val="7030A0"/>
                </a:solidFill>
              </a:rPr>
              <a:t>The women had neglected to worship Aphrodite who in turn made them unattractive to their mates who had turned their affections to Thracian concubines.</a:t>
            </a:r>
          </a:p>
          <a:p>
            <a:pPr>
              <a:buNone/>
            </a:pPr>
            <a:r>
              <a:rPr lang="en-US" sz="1800" dirty="0" smtClean="0">
                <a:solidFill>
                  <a:srgbClr val="7030A0"/>
                </a:solidFill>
              </a:rPr>
              <a:t>The women killed every male on the island except for Thoas, the father of     Hypsipyle who had saved him and escaped with the aid of Dionysus his father.</a:t>
            </a:r>
          </a:p>
          <a:p>
            <a:pPr>
              <a:buNone/>
            </a:pPr>
            <a:endParaRPr lang="en-US" sz="1800" dirty="0">
              <a:solidFill>
                <a:srgbClr val="7030A0"/>
              </a:solidFill>
            </a:endParaRPr>
          </a:p>
        </p:txBody>
      </p:sp>
      <p:pic>
        <p:nvPicPr>
          <p:cNvPr id="20482" name="Picture 2" descr="http://ts3.mm.bing.net/th?id=H.4553869102023306&amp;pid=15.1"/>
          <p:cNvPicPr>
            <a:picLocks noChangeAspect="1" noChangeArrowheads="1"/>
          </p:cNvPicPr>
          <p:nvPr/>
        </p:nvPicPr>
        <p:blipFill>
          <a:blip r:embed="rId2" cstate="print"/>
          <a:srcRect/>
          <a:stretch>
            <a:fillRect/>
          </a:stretch>
        </p:blipFill>
        <p:spPr bwMode="auto">
          <a:xfrm>
            <a:off x="457199" y="1600200"/>
            <a:ext cx="4052453" cy="3657600"/>
          </a:xfrm>
          <a:prstGeom prst="rect">
            <a:avLst/>
          </a:prstGeom>
          <a:noFill/>
        </p:spPr>
      </p:pic>
      <p:sp>
        <p:nvSpPr>
          <p:cNvPr id="6" name="TextBox 5"/>
          <p:cNvSpPr txBox="1"/>
          <p:nvPr/>
        </p:nvSpPr>
        <p:spPr>
          <a:xfrm>
            <a:off x="457200" y="5257800"/>
            <a:ext cx="8229600" cy="2092881"/>
          </a:xfrm>
          <a:prstGeom prst="rect">
            <a:avLst/>
          </a:prstGeom>
          <a:noFill/>
        </p:spPr>
        <p:txBody>
          <a:bodyPr wrap="square" rtlCol="0">
            <a:spAutoFit/>
          </a:bodyPr>
          <a:lstStyle/>
          <a:p>
            <a:r>
              <a:rPr lang="en-US" dirty="0" smtClean="0">
                <a:solidFill>
                  <a:srgbClr val="7030A0"/>
                </a:solidFill>
              </a:rPr>
              <a:t>The Argonauts remained on the island for one year. Jason and Hypsipyle had twin 	sons, Euneus and Thoas (Nebrophnus).</a:t>
            </a:r>
          </a:p>
          <a:p>
            <a:r>
              <a:rPr lang="en-US" dirty="0" smtClean="0">
                <a:solidFill>
                  <a:srgbClr val="7030A0"/>
                </a:solidFill>
              </a:rPr>
              <a:t>After the Argonauts had departed, Hypsipyle was captured by pirates and sold into 	slavery  under Lygurgus of Nemea but was later rescued by her sons and 	returned to Lemnos</a:t>
            </a:r>
          </a:p>
          <a:p>
            <a:endParaRPr lang="en-US" sz="2000" dirty="0" smtClean="0">
              <a:solidFill>
                <a:srgbClr val="7030A0"/>
              </a:solidFill>
            </a:endParaRPr>
          </a:p>
          <a:p>
            <a:endParaRPr lang="en-US" sz="2000"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VOYAGE TO COLCHIS--CYZICUS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normAutofit/>
          </a:bodyPr>
          <a:lstStyle/>
          <a:p>
            <a:pPr>
              <a:buNone/>
            </a:pPr>
            <a:r>
              <a:rPr lang="en-US" sz="2000" dirty="0" smtClean="0">
                <a:solidFill>
                  <a:srgbClr val="7030A0"/>
                </a:solidFill>
              </a:rPr>
              <a:t>After receiving the local mysteries of Samothrace, the Argonauts sailed to Cyzicus, the land of the Doliones and their king Cyzicus.</a:t>
            </a:r>
          </a:p>
          <a:p>
            <a:pPr>
              <a:buNone/>
            </a:pPr>
            <a:r>
              <a:rPr lang="en-US" sz="2000" dirty="0" smtClean="0">
                <a:solidFill>
                  <a:srgbClr val="7030A0"/>
                </a:solidFill>
              </a:rPr>
              <a:t>They were well-received; and in return for their hospitality Heracles slew the giants who menaced the Doliones.</a:t>
            </a:r>
          </a:p>
          <a:p>
            <a:pPr>
              <a:buNone/>
            </a:pPr>
            <a:r>
              <a:rPr lang="en-US" sz="2000" dirty="0" smtClean="0">
                <a:solidFill>
                  <a:srgbClr val="7030A0"/>
                </a:solidFill>
              </a:rPr>
              <a:t>When they set sail, contrary winds drove them back to Cyzicus.</a:t>
            </a:r>
          </a:p>
          <a:p>
            <a:pPr>
              <a:buNone/>
            </a:pPr>
            <a:endParaRPr lang="en-US" sz="2000" dirty="0">
              <a:solidFill>
                <a:srgbClr val="7030A0"/>
              </a:solidFill>
            </a:endParaRPr>
          </a:p>
        </p:txBody>
      </p:sp>
      <p:pic>
        <p:nvPicPr>
          <p:cNvPr id="21505" name="Picture 1" descr="http://upload.wikimedia.org/wikipedia/commons/thumb/7/7a/Trireme.jpg/300px-Trireme.jpg"/>
          <p:cNvPicPr>
            <a:picLocks noChangeAspect="1" noChangeArrowheads="1"/>
          </p:cNvPicPr>
          <p:nvPr/>
        </p:nvPicPr>
        <p:blipFill>
          <a:blip r:embed="rId2" cstate="print"/>
          <a:srcRect/>
          <a:stretch>
            <a:fillRect/>
          </a:stretch>
        </p:blipFill>
        <p:spPr bwMode="auto">
          <a:xfrm>
            <a:off x="457199" y="1600200"/>
            <a:ext cx="4070959" cy="3276600"/>
          </a:xfrm>
          <a:prstGeom prst="rect">
            <a:avLst/>
          </a:prstGeom>
          <a:noFill/>
        </p:spPr>
      </p:pic>
      <p:sp>
        <p:nvSpPr>
          <p:cNvPr id="7" name="TextBox 6"/>
          <p:cNvSpPr txBox="1"/>
          <p:nvPr/>
        </p:nvSpPr>
        <p:spPr>
          <a:xfrm>
            <a:off x="457200" y="4953000"/>
            <a:ext cx="8153400" cy="1200329"/>
          </a:xfrm>
          <a:prstGeom prst="rect">
            <a:avLst/>
          </a:prstGeom>
          <a:noFill/>
        </p:spPr>
        <p:txBody>
          <a:bodyPr wrap="square" rtlCol="0">
            <a:spAutoFit/>
          </a:bodyPr>
          <a:lstStyle/>
          <a:p>
            <a:pPr>
              <a:buNone/>
            </a:pPr>
            <a:r>
              <a:rPr lang="en-US" dirty="0" smtClean="0">
                <a:solidFill>
                  <a:srgbClr val="7030A0"/>
                </a:solidFill>
              </a:rPr>
              <a:t>Thinking them to be a raiding party, the Doliones attacked. </a:t>
            </a:r>
          </a:p>
          <a:p>
            <a:pPr>
              <a:buNone/>
            </a:pPr>
            <a:r>
              <a:rPr lang="en-US" dirty="0" smtClean="0">
                <a:solidFill>
                  <a:srgbClr val="7030A0"/>
                </a:solidFill>
              </a:rPr>
              <a:t>The Argonauts, not recognizing their friends, handily defeated them, killing Cyzicus.</a:t>
            </a:r>
          </a:p>
          <a:p>
            <a:pPr>
              <a:buNone/>
            </a:pPr>
            <a:r>
              <a:rPr lang="en-US" dirty="0" smtClean="0">
                <a:solidFill>
                  <a:srgbClr val="7030A0"/>
                </a:solidFill>
              </a:rPr>
              <a:t>Once they realized their mistake, they helped to bury Cyzicus and mourned for him 	before setting sail again.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6831</TotalTime>
  <Words>2611</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JASON AND THE ARGONAUTS</vt:lpstr>
      <vt:lpstr>PART 1:  THE GOLDEN FLEECE</vt:lpstr>
      <vt:lpstr>THE GOLDEN FLEECE (cont’d)</vt:lpstr>
      <vt:lpstr>PART 2:  JASON AND PELIAS</vt:lpstr>
      <vt:lpstr>JASON AND PELIAS (cont’d)</vt:lpstr>
      <vt:lpstr>PART 3:  THE ARONAUTS</vt:lpstr>
      <vt:lpstr>THE ARONAUTS (cont’d)</vt:lpstr>
      <vt:lpstr>PART 4:  THE VOYAGE TO COLCHIS--LEMNOS</vt:lpstr>
      <vt:lpstr>THE VOYAGE TO COLCHIS--CYZICUS</vt:lpstr>
      <vt:lpstr>THE VOYAGE TO COLCHIS--CIOS</vt:lpstr>
      <vt:lpstr>THE VOYAGE TO COLCHIS—THE BEBRYCES</vt:lpstr>
      <vt:lpstr>THE VOYAGE TO COLCHIS--SALMYDESSUS</vt:lpstr>
      <vt:lpstr>THE VOYAGE TO COLCHIS—SALMYDESSUS (cont’d)</vt:lpstr>
      <vt:lpstr>THE VOYAGE TO COLCHIS—THE REMAINING STOPS</vt:lpstr>
      <vt:lpstr>PART 5:  JASON AT COLCHIS</vt:lpstr>
      <vt:lpstr>JASON AT COLCHIS (cont’d)</vt:lpstr>
      <vt:lpstr>JASON AT COLCHIS (cont’d)</vt:lpstr>
      <vt:lpstr>PART 6: THE ARGONAUTS RETURN</vt:lpstr>
      <vt:lpstr>THE ARGONAUTS RETURN (cont’d)</vt:lpstr>
      <vt:lpstr>THE ARGONAUTS RETURN (cont’d)</vt:lpstr>
      <vt:lpstr>THE ARGONAUTS RETURN (cont’d)</vt:lpstr>
      <vt:lpstr>THE ARGONAUTS RETURN (cont’d)</vt:lpstr>
      <vt:lpstr>PART 7:  JASON AND MEDEA IN GREECE</vt:lpstr>
      <vt:lpstr>JASON AND MEDEA IN GREECE (cont’d)</vt:lpstr>
      <vt:lpstr>REFERENCES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JASON AND THE ARGONAUTS</dc:title>
  <dc:creator>grf624</dc:creator>
  <cp:lastModifiedBy>Dudley Griffin</cp:lastModifiedBy>
  <cp:revision>186</cp:revision>
  <dcterms:created xsi:type="dcterms:W3CDTF">2013-10-13T15:18:51Z</dcterms:created>
  <dcterms:modified xsi:type="dcterms:W3CDTF">2014-09-11T14:49:22Z</dcterms:modified>
</cp:coreProperties>
</file>