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96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FB14-5B1E-2C40-8916-5CB405BCDFA4}" type="datetimeFigureOut">
              <a:rPr lang="en-US" smtClean="0"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FB14-5B1E-2C40-8916-5CB405BCDFA4}" type="datetimeFigureOut">
              <a:rPr lang="en-US" smtClean="0"/>
              <a:t>8/20/12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AC67-6890-E54C-BA8E-AEB340137EF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FB14-5B1E-2C40-8916-5CB405BCDFA4}" type="datetimeFigureOut">
              <a:rPr lang="en-US" smtClean="0"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AC67-6890-E54C-BA8E-AEB340137EF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FB14-5B1E-2C40-8916-5CB405BCDFA4}" type="datetimeFigureOut">
              <a:rPr lang="en-US" smtClean="0"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AC67-6890-E54C-BA8E-AEB340137EF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FB14-5B1E-2C40-8916-5CB405BCDFA4}" type="datetimeFigureOut">
              <a:rPr lang="en-US" smtClean="0"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AC67-6890-E54C-BA8E-AEB340137EF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FB14-5B1E-2C40-8916-5CB405BCDFA4}" type="datetimeFigureOut">
              <a:rPr lang="en-US" smtClean="0"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AC67-6890-E54C-BA8E-AEB340137EF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FB14-5B1E-2C40-8916-5CB405BCDFA4}" type="datetimeFigureOut">
              <a:rPr lang="en-US" smtClean="0"/>
              <a:t>8/20/12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AC67-6890-E54C-BA8E-AEB340137EF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FB14-5B1E-2C40-8916-5CB405BCDFA4}" type="datetimeFigureOut">
              <a:rPr lang="en-US" smtClean="0"/>
              <a:t>8/20/12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AC67-6890-E54C-BA8E-AEB340137EF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FB14-5B1E-2C40-8916-5CB405BCDFA4}" type="datetimeFigureOut">
              <a:rPr lang="en-US" smtClean="0"/>
              <a:t>8/20/12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AC67-6890-E54C-BA8E-AEB340137EF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FB14-5B1E-2C40-8916-5CB405BCDFA4}" type="datetimeFigureOut">
              <a:rPr lang="en-US" smtClean="0"/>
              <a:t>8/20/12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AC67-6890-E54C-BA8E-AEB340137E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FB14-5B1E-2C40-8916-5CB405BCDFA4}" type="datetimeFigureOut">
              <a:rPr lang="en-US" smtClean="0"/>
              <a:t>8/20/12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AC67-6890-E54C-BA8E-AEB340137EF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FB14-5B1E-2C40-8916-5CB405BCDFA4}" type="datetimeFigureOut">
              <a:rPr lang="en-US" smtClean="0"/>
              <a:t>8/20/12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AC67-6890-E54C-BA8E-AEB340137EF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AAC67-6890-E54C-BA8E-AEB340137E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2FB14-5B1E-2C40-8916-5CB405BCDFA4}" type="datetimeFigureOut">
              <a:rPr lang="en-US" smtClean="0"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eneas%23Family_and_legendary_descenda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Roman Kings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 the founding of Rome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022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Lucius </a:t>
            </a:r>
            <a:r>
              <a:rPr lang="en-US" dirty="0" err="1" smtClean="0"/>
              <a:t>Tarquinius</a:t>
            </a:r>
            <a:r>
              <a:rPr lang="en-US" dirty="0" smtClean="0"/>
              <a:t> </a:t>
            </a:r>
            <a:r>
              <a:rPr lang="en-US" dirty="0" err="1" smtClean="0"/>
              <a:t>Priscus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Also </a:t>
            </a:r>
            <a:r>
              <a:rPr lang="en-US" dirty="0" err="1" smtClean="0"/>
              <a:t>Tarquin</a:t>
            </a:r>
            <a:r>
              <a:rPr lang="en-US" dirty="0" smtClean="0"/>
              <a:t> the Elder, </a:t>
            </a:r>
            <a:r>
              <a:rPr lang="en-US" dirty="0" err="1" smtClean="0"/>
              <a:t>Tarquin</a:t>
            </a:r>
            <a:r>
              <a:rPr lang="en-US" dirty="0" smtClean="0"/>
              <a:t> I</a:t>
            </a:r>
          </a:p>
          <a:p>
            <a:r>
              <a:rPr lang="en-US" dirty="0" smtClean="0"/>
              <a:t>Etruscan Lucius means king</a:t>
            </a:r>
          </a:p>
          <a:p>
            <a:r>
              <a:rPr lang="en-US" dirty="0" smtClean="0"/>
              <a:t>Legend: Upon arrival in Rome in a chariot, eagle took his cap and brought it back</a:t>
            </a:r>
          </a:p>
          <a:p>
            <a:r>
              <a:rPr lang="en-US" dirty="0" smtClean="0"/>
              <a:t>Convinced Comitia </a:t>
            </a:r>
            <a:r>
              <a:rPr lang="en-US" dirty="0" err="1" smtClean="0"/>
              <a:t>Curiata</a:t>
            </a:r>
            <a:r>
              <a:rPr lang="en-US" dirty="0" smtClean="0"/>
              <a:t> to elect him over </a:t>
            </a:r>
            <a:r>
              <a:rPr lang="en-US" dirty="0" err="1" smtClean="0"/>
              <a:t>Marcius</a:t>
            </a:r>
            <a:r>
              <a:rPr lang="en-US" dirty="0" smtClean="0"/>
              <a:t>’ sons</a:t>
            </a:r>
          </a:p>
          <a:p>
            <a:r>
              <a:rPr lang="en-US" dirty="0" smtClean="0"/>
              <a:t>Waged war against the </a:t>
            </a:r>
            <a:r>
              <a:rPr lang="en-US" smtClean="0"/>
              <a:t>Latins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81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Aeneid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1052"/>
            <a:ext cx="9143999" cy="1284204"/>
          </a:xfrm>
        </p:spPr>
        <p:txBody>
          <a:bodyPr>
            <a:normAutofit/>
          </a:bodyPr>
          <a:lstStyle/>
          <a:p>
            <a:r>
              <a:rPr lang="en-US" dirty="0" smtClean="0"/>
              <a:t>Aeneas escaped from burning Troy with his father, </a:t>
            </a:r>
            <a:r>
              <a:rPr lang="en-US" dirty="0" err="1" smtClean="0"/>
              <a:t>Anchises</a:t>
            </a:r>
            <a:r>
              <a:rPr lang="en-US" dirty="0" smtClean="0"/>
              <a:t>, on his back and his son, </a:t>
            </a:r>
            <a:r>
              <a:rPr lang="en-US" dirty="0" err="1" smtClean="0"/>
              <a:t>Ascanius</a:t>
            </a:r>
            <a:r>
              <a:rPr lang="en-US" dirty="0" smtClean="0"/>
              <a:t> in tow.</a:t>
            </a:r>
            <a:endParaRPr lang="en-US" dirty="0"/>
          </a:p>
        </p:txBody>
      </p:sp>
      <p:pic>
        <p:nvPicPr>
          <p:cNvPr id="4" name="Picture 3" descr="800px-Aeneas'_Flight_from_Troy_by_Federico_Barocc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590800"/>
            <a:ext cx="5978271" cy="414742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72320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 of </a:t>
            </a:r>
            <a:r>
              <a:rPr lang="en-US" dirty="0" err="1" smtClean="0"/>
              <a:t>Anchisis</a:t>
            </a:r>
            <a:r>
              <a:rPr lang="en-US" dirty="0" smtClean="0"/>
              <a:t> and Venus (Aphrodite)</a:t>
            </a:r>
          </a:p>
          <a:p>
            <a:r>
              <a:rPr lang="en-US" dirty="0" smtClean="0"/>
              <a:t>Son w/ Creusa @ Troy- </a:t>
            </a:r>
            <a:r>
              <a:rPr lang="en-US" dirty="0" err="1" smtClean="0"/>
              <a:t>Ascanius</a:t>
            </a:r>
            <a:r>
              <a:rPr lang="en-US" dirty="0" smtClean="0"/>
              <a:t>, also called </a:t>
            </a:r>
            <a:r>
              <a:rPr lang="en-US" dirty="0" err="1" smtClean="0"/>
              <a:t>Iulus</a:t>
            </a:r>
            <a:r>
              <a:rPr lang="en-US" dirty="0" smtClean="0"/>
              <a:t> (or Julius). Grows up to found Alba Longa</a:t>
            </a:r>
          </a:p>
          <a:p>
            <a:r>
              <a:rPr lang="en-US" dirty="0" smtClean="0"/>
              <a:t>Son w/ </a:t>
            </a:r>
            <a:r>
              <a:rPr lang="en-US" dirty="0" err="1" smtClean="0"/>
              <a:t>Lavinia</a:t>
            </a:r>
            <a:r>
              <a:rPr lang="en-US" dirty="0" smtClean="0"/>
              <a:t> – </a:t>
            </a:r>
            <a:r>
              <a:rPr lang="en-US" dirty="0" err="1" smtClean="0"/>
              <a:t>Silvius</a:t>
            </a:r>
            <a:r>
              <a:rPr lang="en-US" dirty="0" smtClean="0"/>
              <a:t>, named for being born in the woods after Aeneas’ death. Succeeds </a:t>
            </a:r>
            <a:r>
              <a:rPr lang="en-US" dirty="0" err="1" smtClean="0"/>
              <a:t>Ascanius</a:t>
            </a:r>
            <a:r>
              <a:rPr lang="en-US" dirty="0" smtClean="0"/>
              <a:t> as 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797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for </a:t>
            </a:r>
            <a:r>
              <a:rPr lang="en-US" dirty="0" err="1" smtClean="0"/>
              <a:t>Lavinia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Lavinia</a:t>
            </a:r>
            <a:r>
              <a:rPr lang="en-US" dirty="0" smtClean="0"/>
              <a:t>, daughter of </a:t>
            </a:r>
            <a:r>
              <a:rPr lang="en-US" dirty="0" err="1" smtClean="0"/>
              <a:t>Latinus</a:t>
            </a:r>
            <a:r>
              <a:rPr lang="en-US" dirty="0" smtClean="0"/>
              <a:t> (king of the </a:t>
            </a:r>
            <a:r>
              <a:rPr lang="en-US" dirty="0" err="1" smtClean="0"/>
              <a:t>Latins</a:t>
            </a:r>
            <a:r>
              <a:rPr lang="en-US" dirty="0" smtClean="0"/>
              <a:t>), is promised to </a:t>
            </a:r>
            <a:r>
              <a:rPr lang="en-US" dirty="0" err="1" smtClean="0"/>
              <a:t>Turnus</a:t>
            </a:r>
            <a:r>
              <a:rPr lang="en-US" dirty="0" smtClean="0"/>
              <a:t> before Aeneas shows up in Italy</a:t>
            </a:r>
          </a:p>
          <a:p>
            <a:r>
              <a:rPr lang="en-US" dirty="0" smtClean="0"/>
              <a:t>Aeneas ultimately kills </a:t>
            </a:r>
            <a:r>
              <a:rPr lang="en-US" dirty="0" err="1" smtClean="0"/>
              <a:t>Turnus</a:t>
            </a:r>
            <a:r>
              <a:rPr lang="en-US" dirty="0" smtClean="0"/>
              <a:t> after a great chase, having seen </a:t>
            </a:r>
            <a:r>
              <a:rPr lang="en-US" dirty="0" err="1" smtClean="0"/>
              <a:t>Turnus</a:t>
            </a:r>
            <a:r>
              <a:rPr lang="en-US" dirty="0" smtClean="0"/>
              <a:t> wearing slain Pallas’ belt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161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361"/>
            <a:ext cx="8229600" cy="1143000"/>
          </a:xfrm>
        </p:spPr>
        <p:txBody>
          <a:bodyPr/>
          <a:lstStyle/>
          <a:p>
            <a:r>
              <a:rPr lang="en-US" dirty="0" smtClean="0"/>
              <a:t>Founding of 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Kings’ lineage</a:t>
            </a:r>
            <a:endParaRPr lang="en-US" dirty="0" smtClean="0"/>
          </a:p>
          <a:p>
            <a:r>
              <a:rPr lang="en-US" dirty="0" smtClean="0"/>
              <a:t>Romulus and Remus</a:t>
            </a:r>
          </a:p>
          <a:p>
            <a:r>
              <a:rPr lang="en-US" dirty="0" smtClean="0"/>
              <a:t>Rhea Silvia</a:t>
            </a:r>
          </a:p>
          <a:p>
            <a:r>
              <a:rPr lang="en-US" dirty="0" smtClean="0"/>
              <a:t>Mars (Ares) </a:t>
            </a:r>
          </a:p>
          <a:p>
            <a:r>
              <a:rPr lang="en-US" dirty="0" err="1" smtClean="0"/>
              <a:t>Numitor</a:t>
            </a:r>
            <a:r>
              <a:rPr lang="en-US" dirty="0" smtClean="0"/>
              <a:t>- father of Rhea Silvia, reinstated after evil brother </a:t>
            </a:r>
            <a:r>
              <a:rPr lang="en-US" dirty="0" err="1" smtClean="0"/>
              <a:t>Amulius</a:t>
            </a:r>
            <a:r>
              <a:rPr lang="en-US" dirty="0" smtClean="0"/>
              <a:t> is killed by R&amp;R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31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Kills Remus </a:t>
            </a:r>
          </a:p>
          <a:p>
            <a:r>
              <a:rPr lang="en-US" dirty="0" smtClean="0"/>
              <a:t>Kidnaps Sabine women, who develop Stockholm and convince king Titus </a:t>
            </a:r>
            <a:r>
              <a:rPr lang="en-US" dirty="0" err="1" smtClean="0"/>
              <a:t>Tatius</a:t>
            </a:r>
            <a:r>
              <a:rPr lang="en-US" dirty="0" smtClean="0"/>
              <a:t> to team up </a:t>
            </a:r>
          </a:p>
          <a:p>
            <a:r>
              <a:rPr lang="en-US" dirty="0" err="1" smtClean="0"/>
              <a:t>Tarpeia</a:t>
            </a:r>
            <a:r>
              <a:rPr lang="en-US" dirty="0" smtClean="0"/>
              <a:t> betrays Rome to the </a:t>
            </a:r>
            <a:r>
              <a:rPr lang="en-US" dirty="0" err="1" smtClean="0"/>
              <a:t>Sabines</a:t>
            </a:r>
            <a:endParaRPr lang="en-US" dirty="0" smtClean="0"/>
          </a:p>
          <a:p>
            <a:r>
              <a:rPr lang="en-US" dirty="0" smtClean="0"/>
              <a:t>Lasted 5 years; Titus killed by inhabitants of </a:t>
            </a:r>
            <a:r>
              <a:rPr lang="en-US" dirty="0" err="1" smtClean="0"/>
              <a:t>Lavinium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87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Numa</a:t>
            </a:r>
            <a:r>
              <a:rPr lang="en-US" dirty="0" smtClean="0"/>
              <a:t> </a:t>
            </a:r>
            <a:r>
              <a:rPr lang="en-US" dirty="0" err="1" smtClean="0"/>
              <a:t>Pompilius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Sabine</a:t>
            </a:r>
          </a:p>
          <a:p>
            <a:r>
              <a:rPr lang="en-US" dirty="0" smtClean="0"/>
              <a:t>Skipped 1 year after Romulus’ death; elected by Senate</a:t>
            </a:r>
          </a:p>
          <a:p>
            <a:r>
              <a:rPr lang="en-US" dirty="0" smtClean="0"/>
              <a:t>Most religious and political institutions attributed to 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70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Tullus</a:t>
            </a:r>
            <a:r>
              <a:rPr lang="en-US" dirty="0" smtClean="0"/>
              <a:t> </a:t>
            </a:r>
            <a:r>
              <a:rPr lang="en-US" dirty="0" err="1" smtClean="0"/>
              <a:t>Hostilius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0813" cy="4276584"/>
          </a:xfrm>
        </p:spPr>
        <p:txBody>
          <a:bodyPr/>
          <a:lstStyle/>
          <a:p>
            <a:r>
              <a:rPr lang="en-US" dirty="0" smtClean="0"/>
              <a:t>Warrior king</a:t>
            </a:r>
          </a:p>
          <a:p>
            <a:r>
              <a:rPr lang="en-US" dirty="0" smtClean="0"/>
              <a:t>Defeated Alba Longa</a:t>
            </a:r>
          </a:p>
          <a:p>
            <a:r>
              <a:rPr lang="en-US" dirty="0" err="1" smtClean="0"/>
              <a:t>Horatii</a:t>
            </a:r>
            <a:r>
              <a:rPr lang="en-US" dirty="0" smtClean="0"/>
              <a:t>- Male triplets from Rome</a:t>
            </a:r>
          </a:p>
          <a:p>
            <a:r>
              <a:rPr lang="en-US" dirty="0" err="1" smtClean="0"/>
              <a:t>Curiatii</a:t>
            </a:r>
            <a:r>
              <a:rPr lang="en-US" dirty="0" smtClean="0"/>
              <a:t>- Male </a:t>
            </a:r>
            <a:r>
              <a:rPr lang="en-US" dirty="0" err="1" smtClean="0"/>
              <a:t>tripletes</a:t>
            </a:r>
            <a:r>
              <a:rPr lang="en-US" dirty="0" smtClean="0"/>
              <a:t> from Alba Longa</a:t>
            </a:r>
          </a:p>
          <a:p>
            <a:r>
              <a:rPr lang="en-US" dirty="0" smtClean="0"/>
              <a:t>3 C wounded, 2 H killed; </a:t>
            </a:r>
            <a:r>
              <a:rPr lang="en-US" dirty="0" err="1" smtClean="0"/>
              <a:t>Publius</a:t>
            </a:r>
            <a:r>
              <a:rPr lang="en-US" dirty="0" smtClean="0"/>
              <a:t> tried to flee, was pursued, killed the 3 C.  Sister QQ</a:t>
            </a:r>
          </a:p>
          <a:p>
            <a:r>
              <a:rPr lang="en-US" dirty="0" smtClean="0"/>
              <a:t>Spoils of </a:t>
            </a:r>
            <a:r>
              <a:rPr lang="en-US" dirty="0" err="1" smtClean="0"/>
              <a:t>Curiatii</a:t>
            </a:r>
            <a:r>
              <a:rPr lang="en-US" dirty="0" smtClean="0"/>
              <a:t> – </a:t>
            </a:r>
            <a:r>
              <a:rPr lang="en-US" dirty="0" err="1" smtClean="0"/>
              <a:t>Pila</a:t>
            </a:r>
            <a:r>
              <a:rPr lang="en-US" dirty="0" smtClean="0"/>
              <a:t> </a:t>
            </a:r>
            <a:r>
              <a:rPr lang="en-US" dirty="0" err="1" smtClean="0"/>
              <a:t>Horatia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7561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Ancus</a:t>
            </a:r>
            <a:r>
              <a:rPr lang="en-US" dirty="0" smtClean="0"/>
              <a:t> </a:t>
            </a:r>
            <a:r>
              <a:rPr lang="en-US" dirty="0" err="1" smtClean="0"/>
              <a:t>Marcius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Elected by the people</a:t>
            </a:r>
          </a:p>
          <a:p>
            <a:r>
              <a:rPr lang="en-US" dirty="0" smtClean="0"/>
              <a:t>Reinforced </a:t>
            </a:r>
            <a:r>
              <a:rPr lang="en-US" dirty="0" err="1" smtClean="0"/>
              <a:t>Numa’s</a:t>
            </a:r>
            <a:r>
              <a:rPr lang="en-US" dirty="0" smtClean="0"/>
              <a:t> religious rites</a:t>
            </a:r>
          </a:p>
          <a:p>
            <a:r>
              <a:rPr lang="en-US" dirty="0" smtClean="0"/>
              <a:t>Builder</a:t>
            </a:r>
          </a:p>
          <a:p>
            <a:r>
              <a:rPr lang="en-US" dirty="0" smtClean="0"/>
              <a:t>Waged war against the </a:t>
            </a:r>
            <a:r>
              <a:rPr lang="en-US" dirty="0" err="1" smtClean="0"/>
              <a:t>Latins</a:t>
            </a:r>
            <a:r>
              <a:rPr lang="en-US" dirty="0" smtClean="0"/>
              <a:t>, who were on the Aventine hill</a:t>
            </a:r>
          </a:p>
          <a:p>
            <a:r>
              <a:rPr lang="en-US" dirty="0" smtClean="0"/>
              <a:t>Founded port of Ostia</a:t>
            </a:r>
          </a:p>
          <a:p>
            <a:r>
              <a:rPr lang="en-US" dirty="0" smtClean="0"/>
              <a:t>Built </a:t>
            </a:r>
            <a:r>
              <a:rPr lang="en-US" dirty="0" err="1" smtClean="0"/>
              <a:t>Mamertime</a:t>
            </a:r>
            <a:r>
              <a:rPr lang="en-US" dirty="0" smtClean="0"/>
              <a:t> prison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780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112</TotalTime>
  <Words>345</Words>
  <Application>Microsoft Macintosh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Folio</vt:lpstr>
      <vt:lpstr>Roman Kings</vt:lpstr>
      <vt:lpstr>The Aeneid</vt:lpstr>
      <vt:lpstr>Family Tree</vt:lpstr>
      <vt:lpstr>Fighting for Lavinia</vt:lpstr>
      <vt:lpstr>Founding of Rome</vt:lpstr>
      <vt:lpstr>Romulus</vt:lpstr>
      <vt:lpstr>Numa Pompilius</vt:lpstr>
      <vt:lpstr>Tullus Hostilius</vt:lpstr>
      <vt:lpstr>Ancus Marcius</vt:lpstr>
      <vt:lpstr>Lucius Tarquinius Priscus</vt:lpstr>
    </vt:vector>
  </TitlesOfParts>
  <Company>CMCSS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Kings</dc:title>
  <dc:creator>CMCSS CMCSS</dc:creator>
  <cp:lastModifiedBy>CMCSS CMCSS</cp:lastModifiedBy>
  <cp:revision>6</cp:revision>
  <dcterms:created xsi:type="dcterms:W3CDTF">2012-08-20T14:43:05Z</dcterms:created>
  <dcterms:modified xsi:type="dcterms:W3CDTF">2012-08-20T16:35:22Z</dcterms:modified>
</cp:coreProperties>
</file>