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</a:t>
            </a:r>
            <a:r>
              <a:rPr lang="en-US" dirty="0" smtClean="0"/>
              <a:t>16 </a:t>
            </a:r>
            <a:r>
              <a:rPr lang="en-US" dirty="0" smtClean="0"/>
              <a:t>Vocabulary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799" y="5198533"/>
            <a:ext cx="6053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“You must do the thing you think you cannot do. “</a:t>
            </a:r>
          </a:p>
          <a:p>
            <a:r>
              <a:rPr lang="en-US" dirty="0"/>
              <a:t>	</a:t>
            </a:r>
            <a:r>
              <a:rPr lang="en-US" dirty="0" smtClean="0"/>
              <a:t>			- Eleanor Roosevelt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88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722629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Auxilium</a:t>
            </a:r>
            <a:r>
              <a:rPr lang="en-US" dirty="0"/>
              <a:t>, </a:t>
            </a:r>
            <a:r>
              <a:rPr lang="en-US" dirty="0" err="1"/>
              <a:t>auxilī</a:t>
            </a:r>
            <a:r>
              <a:rPr lang="en-US" dirty="0"/>
              <a:t>, n. – help, aid</a:t>
            </a:r>
          </a:p>
          <a:p>
            <a:pPr lvl="0"/>
            <a:r>
              <a:rPr lang="en-US" dirty="0" err="1"/>
              <a:t>Consilium</a:t>
            </a:r>
            <a:r>
              <a:rPr lang="en-US" dirty="0"/>
              <a:t>, </a:t>
            </a:r>
            <a:r>
              <a:rPr lang="en-US" dirty="0" err="1"/>
              <a:t>consilī</a:t>
            </a:r>
            <a:r>
              <a:rPr lang="en-US" dirty="0"/>
              <a:t>, n. – plan, advice</a:t>
            </a:r>
          </a:p>
          <a:p>
            <a:pPr lvl="0"/>
            <a:r>
              <a:rPr lang="en-US" dirty="0" err="1"/>
              <a:t>Flōs</a:t>
            </a:r>
            <a:r>
              <a:rPr lang="en-US" dirty="0"/>
              <a:t>, </a:t>
            </a:r>
            <a:r>
              <a:rPr lang="en-US" dirty="0" err="1"/>
              <a:t>floris</a:t>
            </a:r>
            <a:r>
              <a:rPr lang="en-US" dirty="0"/>
              <a:t>, m. - flower</a:t>
            </a:r>
          </a:p>
          <a:p>
            <a:pPr lvl="0"/>
            <a:r>
              <a:rPr lang="en-US" dirty="0"/>
              <a:t>Imperator, </a:t>
            </a:r>
            <a:r>
              <a:rPr lang="en-US" dirty="0" err="1"/>
              <a:t>imperatoris</a:t>
            </a:r>
            <a:r>
              <a:rPr lang="en-US" dirty="0"/>
              <a:t>, m. – emperor, general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8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722629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Aedificō</a:t>
            </a:r>
            <a:r>
              <a:rPr lang="en-US" dirty="0"/>
              <a:t>, </a:t>
            </a:r>
            <a:r>
              <a:rPr lang="en-US" dirty="0" err="1"/>
              <a:t>aedificāre</a:t>
            </a:r>
            <a:r>
              <a:rPr lang="en-US" dirty="0"/>
              <a:t>, </a:t>
            </a:r>
            <a:r>
              <a:rPr lang="en-US" dirty="0" err="1"/>
              <a:t>aedificāvī</a:t>
            </a:r>
            <a:r>
              <a:rPr lang="en-US" dirty="0"/>
              <a:t>, </a:t>
            </a:r>
            <a:r>
              <a:rPr lang="en-US" dirty="0" err="1"/>
              <a:t>aedificātus</a:t>
            </a:r>
            <a:r>
              <a:rPr lang="en-US" dirty="0"/>
              <a:t> - build</a:t>
            </a:r>
          </a:p>
          <a:p>
            <a:pPr lvl="0"/>
            <a:r>
              <a:rPr lang="en-US" dirty="0" err="1"/>
              <a:t>Consentiō</a:t>
            </a:r>
            <a:r>
              <a:rPr lang="en-US" dirty="0"/>
              <a:t>, </a:t>
            </a:r>
            <a:r>
              <a:rPr lang="en-US" dirty="0" err="1"/>
              <a:t>consentīre</a:t>
            </a:r>
            <a:r>
              <a:rPr lang="en-US" dirty="0"/>
              <a:t>, </a:t>
            </a:r>
            <a:r>
              <a:rPr lang="en-US" dirty="0" err="1"/>
              <a:t>consēnsī</a:t>
            </a:r>
            <a:r>
              <a:rPr lang="en-US" dirty="0"/>
              <a:t>, </a:t>
            </a:r>
            <a:r>
              <a:rPr lang="en-US" dirty="0" err="1"/>
              <a:t>consēnsus</a:t>
            </a:r>
            <a:r>
              <a:rPr lang="en-US" dirty="0"/>
              <a:t> - agree</a:t>
            </a:r>
          </a:p>
          <a:p>
            <a:pPr lvl="0"/>
            <a:r>
              <a:rPr lang="en-US" dirty="0" err="1"/>
              <a:t>Delectō</a:t>
            </a:r>
            <a:r>
              <a:rPr lang="en-US" dirty="0"/>
              <a:t>, </a:t>
            </a:r>
            <a:r>
              <a:rPr lang="en-US" dirty="0" err="1"/>
              <a:t>delectāre</a:t>
            </a:r>
            <a:r>
              <a:rPr lang="en-US" dirty="0"/>
              <a:t>, </a:t>
            </a:r>
            <a:r>
              <a:rPr lang="en-US" dirty="0" err="1"/>
              <a:t>delectāvī</a:t>
            </a:r>
            <a:r>
              <a:rPr lang="en-US" dirty="0"/>
              <a:t>, </a:t>
            </a:r>
            <a:r>
              <a:rPr lang="en-US" dirty="0" err="1"/>
              <a:t>delectātus</a:t>
            </a:r>
            <a:r>
              <a:rPr lang="en-US" dirty="0"/>
              <a:t> - please</a:t>
            </a:r>
          </a:p>
          <a:p>
            <a:pPr lvl="0"/>
            <a:r>
              <a:rPr lang="en-US" dirty="0" err="1"/>
              <a:t>Effugiō</a:t>
            </a:r>
            <a:r>
              <a:rPr lang="en-US" dirty="0"/>
              <a:t>, </a:t>
            </a:r>
            <a:r>
              <a:rPr lang="en-US" dirty="0" err="1"/>
              <a:t>effugere</a:t>
            </a:r>
            <a:r>
              <a:rPr lang="en-US" dirty="0"/>
              <a:t>, </a:t>
            </a:r>
            <a:r>
              <a:rPr lang="en-US" dirty="0" err="1"/>
              <a:t>effūgī</a:t>
            </a:r>
            <a:r>
              <a:rPr lang="en-US" dirty="0"/>
              <a:t>, </a:t>
            </a:r>
            <a:r>
              <a:rPr lang="en-US" dirty="0" err="1"/>
              <a:t>effugitūrus</a:t>
            </a:r>
            <a:r>
              <a:rPr lang="en-US" dirty="0"/>
              <a:t> – flee, escape</a:t>
            </a:r>
          </a:p>
          <a:p>
            <a:pPr lvl="0"/>
            <a:r>
              <a:rPr lang="en-US" dirty="0" err="1"/>
              <a:t>Navigō</a:t>
            </a:r>
            <a:r>
              <a:rPr lang="en-US" dirty="0"/>
              <a:t>, </a:t>
            </a:r>
            <a:r>
              <a:rPr lang="en-US" dirty="0" err="1"/>
              <a:t>navigāre</a:t>
            </a:r>
            <a:r>
              <a:rPr lang="en-US" dirty="0"/>
              <a:t>, </a:t>
            </a:r>
            <a:r>
              <a:rPr lang="en-US" dirty="0" err="1"/>
              <a:t>navigāvī</a:t>
            </a:r>
            <a:r>
              <a:rPr lang="en-US" dirty="0"/>
              <a:t>, navigates - sail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1"/>
            <a:ext cx="7313613" cy="5302326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Pereō</a:t>
            </a:r>
            <a:r>
              <a:rPr lang="en-US" dirty="0"/>
              <a:t>, </a:t>
            </a:r>
            <a:r>
              <a:rPr lang="en-US" dirty="0" err="1"/>
              <a:t>perīre</a:t>
            </a:r>
            <a:r>
              <a:rPr lang="en-US" dirty="0"/>
              <a:t>, </a:t>
            </a:r>
            <a:r>
              <a:rPr lang="en-US" dirty="0" err="1"/>
              <a:t>perīvī</a:t>
            </a:r>
            <a:r>
              <a:rPr lang="en-US" dirty="0"/>
              <a:t>, </a:t>
            </a:r>
            <a:r>
              <a:rPr lang="en-US" dirty="0" err="1"/>
              <a:t>perītūrus</a:t>
            </a:r>
            <a:r>
              <a:rPr lang="en-US" dirty="0"/>
              <a:t> - die</a:t>
            </a:r>
          </a:p>
          <a:p>
            <a:pPr lvl="0"/>
            <a:r>
              <a:rPr lang="en-US" dirty="0" err="1"/>
              <a:t>Ponō</a:t>
            </a:r>
            <a:r>
              <a:rPr lang="en-US" dirty="0"/>
              <a:t>, </a:t>
            </a:r>
            <a:r>
              <a:rPr lang="en-US" dirty="0" err="1"/>
              <a:t>ponere</a:t>
            </a:r>
            <a:r>
              <a:rPr lang="en-US" dirty="0"/>
              <a:t>, </a:t>
            </a:r>
            <a:r>
              <a:rPr lang="en-US" dirty="0" err="1"/>
              <a:t>posuī</a:t>
            </a:r>
            <a:r>
              <a:rPr lang="en-US" dirty="0"/>
              <a:t>, </a:t>
            </a:r>
            <a:r>
              <a:rPr lang="en-US" dirty="0" err="1"/>
              <a:t>positus</a:t>
            </a:r>
            <a:r>
              <a:rPr lang="en-US" dirty="0"/>
              <a:t> – put, place</a:t>
            </a:r>
          </a:p>
          <a:p>
            <a:pPr lvl="0"/>
            <a:r>
              <a:rPr lang="en-US" dirty="0" err="1"/>
              <a:t>Puniō</a:t>
            </a:r>
            <a:r>
              <a:rPr lang="en-US" dirty="0"/>
              <a:t>, </a:t>
            </a:r>
            <a:r>
              <a:rPr lang="en-US" dirty="0" err="1"/>
              <a:t>punīre</a:t>
            </a:r>
            <a:r>
              <a:rPr lang="en-US" dirty="0"/>
              <a:t>, </a:t>
            </a:r>
            <a:r>
              <a:rPr lang="en-US" dirty="0" err="1"/>
              <a:t>punīvī</a:t>
            </a:r>
            <a:r>
              <a:rPr lang="en-US" dirty="0"/>
              <a:t>, </a:t>
            </a:r>
            <a:r>
              <a:rPr lang="en-US" dirty="0" err="1"/>
              <a:t>punītus</a:t>
            </a:r>
            <a:r>
              <a:rPr lang="en-US" dirty="0"/>
              <a:t> - punish</a:t>
            </a:r>
          </a:p>
          <a:p>
            <a:pPr lvl="0"/>
            <a:r>
              <a:rPr lang="en-US" dirty="0" err="1"/>
              <a:t>Tollō</a:t>
            </a:r>
            <a:r>
              <a:rPr lang="en-US" dirty="0"/>
              <a:t>, </a:t>
            </a:r>
            <a:r>
              <a:rPr lang="en-US" dirty="0" err="1"/>
              <a:t>tollere</a:t>
            </a:r>
            <a:r>
              <a:rPr lang="en-US" dirty="0"/>
              <a:t>, </a:t>
            </a:r>
            <a:r>
              <a:rPr lang="en-US" dirty="0" err="1"/>
              <a:t>sustulī</a:t>
            </a:r>
            <a:r>
              <a:rPr lang="en-US" dirty="0"/>
              <a:t>, </a:t>
            </a:r>
            <a:r>
              <a:rPr lang="en-US" dirty="0" err="1"/>
              <a:t>sublatus</a:t>
            </a:r>
            <a:r>
              <a:rPr lang="en-US" dirty="0"/>
              <a:t> – lift</a:t>
            </a:r>
          </a:p>
          <a:p>
            <a:r>
              <a:rPr lang="en-US" dirty="0" err="1"/>
              <a:t>Vertō</a:t>
            </a:r>
            <a:r>
              <a:rPr lang="en-US" dirty="0"/>
              <a:t>, </a:t>
            </a:r>
            <a:r>
              <a:rPr lang="en-US" dirty="0" err="1"/>
              <a:t>vertere</a:t>
            </a:r>
            <a:r>
              <a:rPr lang="en-US" dirty="0"/>
              <a:t>, </a:t>
            </a:r>
            <a:r>
              <a:rPr lang="en-US" dirty="0" err="1"/>
              <a:t>vertī</a:t>
            </a:r>
            <a:r>
              <a:rPr lang="en-US" dirty="0"/>
              <a:t>, versus - turn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77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80667"/>
            <a:ext cx="7313613" cy="4504801"/>
          </a:xfrm>
        </p:spPr>
        <p:txBody>
          <a:bodyPr>
            <a:normAutofit/>
          </a:bodyPr>
          <a:lstStyle/>
          <a:p>
            <a:r>
              <a:rPr lang="en-US" dirty="0"/>
              <a:t>Adjectives:</a:t>
            </a:r>
          </a:p>
          <a:p>
            <a:pPr lvl="1"/>
            <a:r>
              <a:rPr lang="en-US" dirty="0"/>
              <a:t>Bonus, bona, </a:t>
            </a:r>
            <a:r>
              <a:rPr lang="en-US" dirty="0" err="1"/>
              <a:t>bonum</a:t>
            </a:r>
            <a:r>
              <a:rPr lang="en-US" dirty="0"/>
              <a:t> – good</a:t>
            </a:r>
            <a:endParaRPr lang="en-US" sz="1800" dirty="0"/>
          </a:p>
          <a:p>
            <a:pPr lvl="1"/>
            <a:r>
              <a:rPr lang="en-US" dirty="0" err="1"/>
              <a:t>Melior</a:t>
            </a:r>
            <a:r>
              <a:rPr lang="en-US" dirty="0"/>
              <a:t>, </a:t>
            </a:r>
            <a:r>
              <a:rPr lang="en-US" dirty="0" err="1"/>
              <a:t>melior</a:t>
            </a:r>
            <a:r>
              <a:rPr lang="en-US" dirty="0"/>
              <a:t>, </a:t>
            </a:r>
            <a:r>
              <a:rPr lang="en-US" dirty="0" err="1"/>
              <a:t>melius</a:t>
            </a:r>
            <a:r>
              <a:rPr lang="en-US" dirty="0"/>
              <a:t> - better</a:t>
            </a:r>
            <a:endParaRPr lang="en-US" sz="1800" dirty="0"/>
          </a:p>
          <a:p>
            <a:pPr lvl="1"/>
            <a:r>
              <a:rPr lang="en-US" dirty="0" err="1"/>
              <a:t>Summus</a:t>
            </a:r>
            <a:r>
              <a:rPr lang="en-US" dirty="0"/>
              <a:t>, summa, </a:t>
            </a:r>
            <a:r>
              <a:rPr lang="en-US" dirty="0" err="1"/>
              <a:t>summum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/>
              <a:t>highest</a:t>
            </a:r>
            <a:endParaRPr lang="en-US" sz="1800" dirty="0"/>
          </a:p>
          <a:p>
            <a:r>
              <a:rPr lang="en-US" dirty="0" smtClean="0"/>
              <a:t>Adverbs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Deinde</a:t>
            </a:r>
            <a:r>
              <a:rPr lang="en-US" dirty="0"/>
              <a:t> - then</a:t>
            </a:r>
            <a:endParaRPr lang="en-US" sz="1800" dirty="0"/>
          </a:p>
          <a:p>
            <a:pPr lvl="1"/>
            <a:r>
              <a:rPr lang="en-US" dirty="0" err="1"/>
              <a:t>Ita</a:t>
            </a:r>
            <a:r>
              <a:rPr lang="en-US" dirty="0"/>
              <a:t> – thus, so</a:t>
            </a:r>
            <a:endParaRPr lang="en-US" sz="1800" dirty="0"/>
          </a:p>
          <a:p>
            <a:pPr lvl="1"/>
            <a:r>
              <a:rPr lang="en-US" dirty="0" err="1"/>
              <a:t>Postridiē</a:t>
            </a:r>
            <a:r>
              <a:rPr lang="en-US" dirty="0"/>
              <a:t> – the next day, the day after</a:t>
            </a:r>
            <a:endParaRPr lang="en-US" sz="1800" dirty="0"/>
          </a:p>
          <a:p>
            <a:pPr lvl="1"/>
            <a:r>
              <a:rPr lang="en-US" dirty="0" err="1"/>
              <a:t>Simulac</a:t>
            </a:r>
            <a:r>
              <a:rPr lang="en-US" dirty="0"/>
              <a:t> – as soon as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94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80667"/>
            <a:ext cx="7313613" cy="4504801"/>
          </a:xfrm>
        </p:spPr>
        <p:txBody>
          <a:bodyPr>
            <a:normAutofit/>
          </a:bodyPr>
          <a:lstStyle/>
          <a:p>
            <a:r>
              <a:rPr lang="en-US" dirty="0" smtClean="0"/>
              <a:t>Prepositions:</a:t>
            </a:r>
          </a:p>
          <a:p>
            <a:pPr lvl="1"/>
            <a:r>
              <a:rPr lang="en-US" dirty="0"/>
              <a:t>Inter (+ACC) – between, </a:t>
            </a:r>
            <a:r>
              <a:rPr lang="en-US" dirty="0" smtClean="0"/>
              <a:t>among</a:t>
            </a:r>
            <a:endParaRPr lang="en-US" dirty="0" smtClean="0"/>
          </a:p>
          <a:p>
            <a:r>
              <a:rPr lang="en-US" dirty="0" smtClean="0"/>
              <a:t>Conjunctions: </a:t>
            </a:r>
          </a:p>
          <a:p>
            <a:pPr lvl="1"/>
            <a:r>
              <a:rPr lang="en-US" dirty="0" err="1"/>
              <a:t>Nōnne</a:t>
            </a:r>
            <a:r>
              <a:rPr lang="en-US" dirty="0"/>
              <a:t> – surely?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4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14</TotalTime>
  <Words>219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Inkwell</vt:lpstr>
      <vt:lpstr>Stage 16 Vocabulary </vt:lpstr>
      <vt:lpstr>Nouns</vt:lpstr>
      <vt:lpstr>Verbs</vt:lpstr>
      <vt:lpstr>Verbs</vt:lpstr>
      <vt:lpstr>Misc.</vt:lpstr>
      <vt:lpstr>Misc.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12 Vocabulary </dc:title>
  <dc:creator>Teacher</dc:creator>
  <cp:lastModifiedBy>Teacher</cp:lastModifiedBy>
  <cp:revision>6</cp:revision>
  <dcterms:created xsi:type="dcterms:W3CDTF">2015-02-27T19:17:25Z</dcterms:created>
  <dcterms:modified xsi:type="dcterms:W3CDTF">2016-07-18T18:11:04Z</dcterms:modified>
</cp:coreProperties>
</file>