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402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00216"/>
            <a:ext cx="1984247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959351" y="6300216"/>
            <a:ext cx="381304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75320" y="6300216"/>
            <a:ext cx="68579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1690048"/>
            <a:ext cx="356393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667250" y="368489"/>
            <a:ext cx="3566159" cy="5627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2000"/>
            </a:lvl6pPr>
            <a:lvl7pPr marL="2290763" lvl="6" indent="-347663" rtl="0">
              <a:spcBef>
                <a:spcPts val="0"/>
              </a:spcBef>
              <a:defRPr sz="2000"/>
            </a:lvl7pPr>
            <a:lvl8pPr marL="2290763" lvl="7" indent="-347663" rtl="0">
              <a:spcBef>
                <a:spcPts val="0"/>
              </a:spcBef>
              <a:defRPr sz="2000"/>
            </a:lvl8pPr>
            <a:lvl9pPr marL="2290763" lvl="8" indent="-347663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914398" y="2866030"/>
            <a:ext cx="3563938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017546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017544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19" name="Shape 119"/>
          <p:cNvGrpSpPr/>
          <p:nvPr/>
        </p:nvGrpSpPr>
        <p:grpSpPr>
          <a:xfrm rot="-178369">
            <a:off x="629027" y="505650"/>
            <a:ext cx="3850925" cy="5516274"/>
            <a:chOff x="1524000" y="381000"/>
            <a:chExt cx="3657600" cy="4737978"/>
          </a:xfrm>
        </p:grpSpPr>
        <p:sp>
          <p:nvSpPr>
            <p:cNvPr id="120" name="Shape 12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 rot="-178369">
            <a:off x="808792" y="667559"/>
            <a:ext cx="3468663" cy="512472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 rot="-385649">
            <a:off x="313409" y="3520797"/>
            <a:ext cx="4088024" cy="3026020"/>
            <a:chOff x="1524000" y="381000"/>
            <a:chExt cx="3657600" cy="4737978"/>
          </a:xfrm>
        </p:grpSpPr>
        <p:sp>
          <p:nvSpPr>
            <p:cNvPr id="125" name="Shape 125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 rot="-385649">
            <a:off x="491057" y="3682578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28" name="Shape 128"/>
          <p:cNvGrpSpPr/>
          <p:nvPr/>
        </p:nvGrpSpPr>
        <p:grpSpPr>
          <a:xfrm rot="232774">
            <a:off x="169480" y="241256"/>
            <a:ext cx="4088024" cy="3026020"/>
            <a:chOff x="1524000" y="381000"/>
            <a:chExt cx="3657600" cy="4737978"/>
          </a:xfrm>
        </p:grpSpPr>
        <p:sp>
          <p:nvSpPr>
            <p:cNvPr id="129" name="Shape 129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Shape 131"/>
          <p:cNvSpPr>
            <a:spLocks noGrp="1"/>
          </p:cNvSpPr>
          <p:nvPr>
            <p:ph type="pic" idx="3"/>
          </p:nvPr>
        </p:nvSpPr>
        <p:spPr>
          <a:xfrm rot="232774">
            <a:off x="347128" y="403036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013433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13432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39" name="Shape 139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40" name="Shape 14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928735"/>
            <a:ext cx="7315200" cy="987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 rot="232774">
            <a:off x="2248157" y="564564"/>
            <a:ext cx="4653576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above Ca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49" name="Shape 149"/>
          <p:cNvGrpSpPr/>
          <p:nvPr/>
        </p:nvGrpSpPr>
        <p:grpSpPr>
          <a:xfrm rot="-180000">
            <a:off x="113686" y="116367"/>
            <a:ext cx="3969060" cy="3705359"/>
            <a:chOff x="1524000" y="381000"/>
            <a:chExt cx="3657600" cy="4737978"/>
          </a:xfrm>
        </p:grpSpPr>
        <p:sp>
          <p:nvSpPr>
            <p:cNvPr id="150" name="Shape 15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53" name="Shape 153"/>
          <p:cNvGrpSpPr/>
          <p:nvPr/>
        </p:nvGrpSpPr>
        <p:grpSpPr>
          <a:xfrm rot="360000">
            <a:off x="4165479" y="323141"/>
            <a:ext cx="4792693" cy="3443311"/>
            <a:chOff x="1524000" y="381000"/>
            <a:chExt cx="3657600" cy="4737978"/>
          </a:xfrm>
        </p:grpSpPr>
        <p:sp>
          <p:nvSpPr>
            <p:cNvPr id="154" name="Shape 154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" name="Shape 156"/>
          <p:cNvSpPr>
            <a:spLocks noGrp="1"/>
          </p:cNvSpPr>
          <p:nvPr>
            <p:ph type="pic" idx="3"/>
          </p:nvPr>
        </p:nvSpPr>
        <p:spPr>
          <a:xfrm rot="360000">
            <a:off x="4336485" y="507668"/>
            <a:ext cx="4432860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926105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 rot="5400000">
            <a:off x="2543175" y="106362"/>
            <a:ext cx="4056061" cy="7313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 rot="5400000">
            <a:off x="5295817" y="2706715"/>
            <a:ext cx="5357811" cy="8460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 rot="5400000">
            <a:off x="1207294" y="157956"/>
            <a:ext cx="5357811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122215" y="3200400"/>
            <a:ext cx="8021781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3960812" y="3833094"/>
            <a:ext cx="4724400" cy="120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2"/>
          </p:nvPr>
        </p:nvSpPr>
        <p:spPr>
          <a:xfrm>
            <a:off x="3960812" y="5056908"/>
            <a:ext cx="4724400" cy="1156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98744"/>
            <a:ext cx="19811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962400" y="6298744"/>
            <a:ext cx="38099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64856" y="6312392"/>
            <a:ext cx="685799" cy="265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94559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None/>
              <a:defRPr sz="4600" b="1" cap="none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12693" y="1689847"/>
            <a:ext cx="8431303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96352"/>
            <a:ext cx="53339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defRPr sz="46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3560617"/>
            <a:ext cx="5333999" cy="983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bg>
      <p:bgPr>
        <a:blipFill rotWithShape="1">
          <a:blip r:embed="rId2">
            <a:alphaModFix/>
          </a:blip>
          <a:stretch>
            <a:fillRect t="-3999" b="-3999"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52775" y="4069803"/>
            <a:ext cx="553878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defRPr sz="4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5" name="Shape 45"/>
          <p:cNvGrpSpPr/>
          <p:nvPr/>
        </p:nvGrpSpPr>
        <p:grpSpPr>
          <a:xfrm rot="-360000">
            <a:off x="654351" y="445179"/>
            <a:ext cx="5416247" cy="3630167"/>
            <a:chOff x="1524000" y="381000"/>
            <a:chExt cx="3657600" cy="4737978"/>
          </a:xfrm>
        </p:grpSpPr>
        <p:sp>
          <p:nvSpPr>
            <p:cNvPr id="46" name="Shape 46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 rot="-360000">
            <a:off x="857677" y="632632"/>
            <a:ext cx="5009596" cy="325526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58116" y="5230905"/>
            <a:ext cx="5532958" cy="865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2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71325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897366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930246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6514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9" name="Shape 69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3550" marR="0" lvl="0" indent="-326390" algn="l" rtl="0">
              <a:spcBef>
                <a:spcPts val="20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1469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5713" marR="0" lvl="2" indent="-227012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7025" marR="0" lvl="3" indent="-249555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38338" marR="0" lvl="4" indent="-247968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0763" marR="0" lvl="5" indent="-24479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25725" marR="0" lvl="6" indent="-249554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lvl="7" indent="-25114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313113" marR="0" lvl="8" indent="-251142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Stage </a:t>
            </a:r>
            <a:r>
              <a:rPr lang="en-US" dirty="0">
                <a:latin typeface="American Typewriter"/>
                <a:cs typeface="American Typewriter"/>
              </a:rPr>
              <a:t>5</a:t>
            </a: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</a:t>
            </a: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Vocabulary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5700486" cy="1039368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  Yesterday you </a:t>
            </a:r>
            <a:r>
              <a:rPr lang="en-US" smtClean="0">
                <a:latin typeface="American Typewriter"/>
                <a:cs typeface="American Typewriter"/>
              </a:rPr>
              <a:t>said tomorrow. </a:t>
            </a:r>
            <a:endParaRPr lang="en-US" sz="22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Nouns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1371599"/>
            <a:ext cx="7313612" cy="5232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agricola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agricolae</a:t>
            </a:r>
            <a:r>
              <a:rPr lang="en-US" dirty="0">
                <a:latin typeface="American Typewriter"/>
                <a:cs typeface="American Typewriter"/>
              </a:rPr>
              <a:t>, m. – farmer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clāmor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clāmoris</a:t>
            </a:r>
            <a:r>
              <a:rPr lang="en-US" dirty="0">
                <a:latin typeface="American Typewriter"/>
                <a:cs typeface="American Typewriter"/>
              </a:rPr>
              <a:t>, m. – shout, uproar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fābula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fābulae</a:t>
            </a:r>
            <a:r>
              <a:rPr lang="en-US" dirty="0">
                <a:latin typeface="American Typewriter"/>
                <a:cs typeface="American Typewriter"/>
              </a:rPr>
              <a:t>, f. – play, story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fēmina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fēminae</a:t>
            </a:r>
            <a:r>
              <a:rPr lang="en-US" dirty="0">
                <a:latin typeface="American Typewriter"/>
                <a:cs typeface="American Typewriter"/>
              </a:rPr>
              <a:t>, f. – woman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iuvenis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iuvenis</a:t>
            </a:r>
            <a:r>
              <a:rPr lang="en-US" dirty="0">
                <a:latin typeface="American Typewriter"/>
                <a:cs typeface="American Typewriter"/>
              </a:rPr>
              <a:t>, m. – young </a:t>
            </a:r>
            <a:r>
              <a:rPr lang="en-US" dirty="0" smtClean="0">
                <a:latin typeface="American Typewriter"/>
                <a:cs typeface="American Typewriter"/>
              </a:rPr>
              <a:t>man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puella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puellae</a:t>
            </a:r>
            <a:r>
              <a:rPr lang="en-US" dirty="0">
                <a:latin typeface="American Typewriter"/>
                <a:cs typeface="American Typewriter"/>
              </a:rPr>
              <a:t>, f. – girl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senex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senis</a:t>
            </a:r>
            <a:r>
              <a:rPr lang="en-US" dirty="0">
                <a:latin typeface="American Typewriter"/>
                <a:cs typeface="American Typewriter"/>
              </a:rPr>
              <a:t>, m. – old man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turba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turbae</a:t>
            </a:r>
            <a:r>
              <a:rPr lang="en-US" dirty="0">
                <a:latin typeface="American Typewriter"/>
                <a:cs typeface="American Typewriter"/>
              </a:rPr>
              <a:t>, f. – crowd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urbs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urbis</a:t>
            </a:r>
            <a:r>
              <a:rPr lang="en-US" dirty="0">
                <a:latin typeface="American Typewriter"/>
                <a:cs typeface="American Typewriter"/>
              </a:rPr>
              <a:t>, f. – city</a:t>
            </a:r>
          </a:p>
          <a:p>
            <a:pPr lvl="0">
              <a:lnSpc>
                <a:spcPct val="150000"/>
              </a:lnSpc>
            </a:pPr>
            <a:endParaRPr lang="en-US" dirty="0">
              <a:latin typeface="American Typewriter"/>
              <a:cs typeface="American Typewriter"/>
            </a:endParaRP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Verbs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63467" y="1592459"/>
            <a:ext cx="8172103" cy="47584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adsum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adesse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adfui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adfutūrus</a:t>
            </a:r>
            <a:r>
              <a:rPr lang="en-US" dirty="0">
                <a:latin typeface="American Typewriter"/>
                <a:cs typeface="American Typewriter"/>
              </a:rPr>
              <a:t> – be here, be present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ambulō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ambulāre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ambulāvī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ambulātus</a:t>
            </a:r>
            <a:r>
              <a:rPr lang="en-US" dirty="0">
                <a:latin typeface="American Typewriter"/>
                <a:cs typeface="American Typewriter"/>
              </a:rPr>
              <a:t> – walk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audiō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audīre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audīvī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audītus</a:t>
            </a:r>
            <a:r>
              <a:rPr lang="en-US" dirty="0">
                <a:latin typeface="American Typewriter"/>
                <a:cs typeface="American Typewriter"/>
              </a:rPr>
              <a:t> – hear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contendō</a:t>
            </a:r>
            <a:r>
              <a:rPr lang="en-US" dirty="0">
                <a:latin typeface="American Typewriter"/>
                <a:cs typeface="American Typewriter"/>
              </a:rPr>
              <a:t>, contendere, </a:t>
            </a:r>
            <a:r>
              <a:rPr lang="en-US" dirty="0" err="1">
                <a:latin typeface="American Typewriter"/>
                <a:cs typeface="American Typewriter"/>
              </a:rPr>
              <a:t>contendī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contentus</a:t>
            </a:r>
            <a:r>
              <a:rPr lang="en-US" dirty="0">
                <a:latin typeface="American Typewriter"/>
                <a:cs typeface="American Typewriter"/>
              </a:rPr>
              <a:t> – hurry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currō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currere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cucurrī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cursus</a:t>
            </a:r>
            <a:r>
              <a:rPr lang="en-US" dirty="0">
                <a:latin typeface="American Typewriter"/>
                <a:cs typeface="American Typewriter"/>
              </a:rPr>
              <a:t> – run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fābulam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agere</a:t>
            </a:r>
            <a:r>
              <a:rPr lang="en-US" dirty="0">
                <a:latin typeface="American Typewriter"/>
                <a:cs typeface="American Typewriter"/>
              </a:rPr>
              <a:t> – to act in a play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1592460"/>
            <a:ext cx="7313612" cy="50238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petō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petere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petīvī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petītus</a:t>
            </a:r>
            <a:r>
              <a:rPr lang="en-US" dirty="0">
                <a:latin typeface="American Typewriter"/>
                <a:cs typeface="American Typewriter"/>
              </a:rPr>
              <a:t> – head for, attack, seek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plaudō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plaudere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plausī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plausus</a:t>
            </a:r>
            <a:r>
              <a:rPr lang="en-US" dirty="0">
                <a:latin typeface="American Typewriter"/>
                <a:cs typeface="American Typewriter"/>
              </a:rPr>
              <a:t> – applaud, clap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spectō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spectāre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spectāvī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spectātus</a:t>
            </a:r>
            <a:r>
              <a:rPr lang="en-US" dirty="0">
                <a:latin typeface="American Typewriter"/>
                <a:cs typeface="American Typewriter"/>
              </a:rPr>
              <a:t> – look at, watch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stāre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stetī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stātus</a:t>
            </a:r>
            <a:r>
              <a:rPr lang="en-US" dirty="0">
                <a:latin typeface="American Typewriter"/>
                <a:cs typeface="American Typewriter"/>
              </a:rPr>
              <a:t> – stand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veniō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venīre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vēnī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ventus</a:t>
            </a:r>
            <a:r>
              <a:rPr lang="en-US" dirty="0">
                <a:latin typeface="American Typewriter"/>
                <a:cs typeface="American Typewriter"/>
              </a:rPr>
              <a:t> – come</a:t>
            </a:r>
          </a:p>
          <a:p>
            <a:pPr marL="137160" indent="0">
              <a:buNone/>
            </a:pPr>
            <a:endParaRPr lang="en-US" dirty="0"/>
          </a:p>
          <a:p>
            <a:pPr lvl="0" indent="-463550">
              <a:spcBef>
                <a:spcPts val="2000"/>
              </a:spcBef>
              <a:buSzPct val="90000"/>
              <a:buNone/>
            </a:pPr>
            <a:endParaRPr lang="en-US" dirty="0"/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Adjectives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meus</a:t>
            </a:r>
            <a:r>
              <a:rPr lang="en-US" dirty="0">
                <a:latin typeface="American Typewriter"/>
                <a:cs typeface="American Typewriter"/>
              </a:rPr>
              <a:t>, mea, </a:t>
            </a:r>
            <a:r>
              <a:rPr lang="en-US" dirty="0" err="1">
                <a:latin typeface="American Typewriter"/>
                <a:cs typeface="American Typewriter"/>
              </a:rPr>
              <a:t>meum</a:t>
            </a:r>
            <a:r>
              <a:rPr lang="en-US" dirty="0">
                <a:latin typeface="American Typewriter"/>
                <a:cs typeface="American Typewriter"/>
              </a:rPr>
              <a:t> – my, mine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multus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multa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multum</a:t>
            </a:r>
            <a:r>
              <a:rPr lang="en-US" dirty="0">
                <a:latin typeface="American Typewriter"/>
                <a:cs typeface="American Typewriter"/>
              </a:rPr>
              <a:t> – much (singular), many (plural)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optimus</a:t>
            </a:r>
            <a:r>
              <a:rPr lang="en-US" dirty="0">
                <a:latin typeface="American Typewriter"/>
                <a:cs typeface="American Typewriter"/>
              </a:rPr>
              <a:t>, optima, optimum – very good, excellent, best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Adverbs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hodiē</a:t>
            </a:r>
            <a:r>
              <a:rPr lang="en-US" dirty="0">
                <a:latin typeface="American Typewriter"/>
                <a:cs typeface="American Typewriter"/>
              </a:rPr>
              <a:t> – today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ubi</a:t>
            </a:r>
            <a:r>
              <a:rPr lang="en-US" dirty="0">
                <a:latin typeface="American Typewriter"/>
                <a:cs typeface="American Typewriter"/>
              </a:rPr>
              <a:t>? – where?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kwell">
  <a:themeElements>
    <a:clrScheme name="Inkwell">
      <a:dk1>
        <a:srgbClr val="000000"/>
      </a:dk1>
      <a:lt1>
        <a:srgbClr val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248</Words>
  <Application>Microsoft Macintosh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Stage 5 Vocabulary</vt:lpstr>
      <vt:lpstr>Nouns</vt:lpstr>
      <vt:lpstr>Verbs</vt:lpstr>
      <vt:lpstr>Verbs</vt:lpstr>
      <vt:lpstr>Adjectives </vt:lpstr>
      <vt:lpstr>Adverbs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 Vocabulary</dc:title>
  <cp:lastModifiedBy>Teacher</cp:lastModifiedBy>
  <cp:revision>11</cp:revision>
  <dcterms:modified xsi:type="dcterms:W3CDTF">2016-07-18T15:57:14Z</dcterms:modified>
</cp:coreProperties>
</file>