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9/10/2014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9/10/2014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9/10/2014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9/10/2014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9/10/2014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9/10/2014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9/10/2014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9/10/2014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9/10/2014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9/10/2014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9/10/2014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9/10/2014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9/10/2014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9/10/2014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9/10/2014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9/10/2014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9/10/2014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9/10/2014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1502719"/>
            <a:ext cx="10515600" cy="2511835"/>
          </a:xfrm>
        </p:spPr>
        <p:txBody>
          <a:bodyPr>
            <a:normAutofit/>
          </a:bodyPr>
          <a:lstStyle/>
          <a:p>
            <a:pPr algn="ctr"/>
            <a:r>
              <a:rPr lang="en-US" sz="9600" dirty="0" smtClean="0">
                <a:solidFill>
                  <a:schemeClr val="tx1"/>
                </a:solidFill>
                <a:latin typeface="Book Antiqua" panose="02040602050305030304" pitchFamily="18" charset="0"/>
              </a:rPr>
              <a:t>THESEUS</a:t>
            </a:r>
            <a:endParaRPr lang="en-US" sz="9600" dirty="0">
              <a:solidFill>
                <a:schemeClr val="tx1"/>
              </a:solidFill>
              <a:latin typeface="Book Antiqua" panose="02040602050305030304" pitchFamily="18" charset="0"/>
            </a:endParaRPr>
          </a:p>
        </p:txBody>
      </p:sp>
      <p:sp>
        <p:nvSpPr>
          <p:cNvPr id="5" name="Text Placeholder 4"/>
          <p:cNvSpPr>
            <a:spLocks noGrp="1"/>
          </p:cNvSpPr>
          <p:nvPr>
            <p:ph type="body" sz="half" idx="2"/>
          </p:nvPr>
        </p:nvSpPr>
        <p:spPr>
          <a:xfrm>
            <a:off x="942819" y="4580124"/>
            <a:ext cx="10514012" cy="1140644"/>
          </a:xfrm>
        </p:spPr>
        <p:txBody>
          <a:bodyPr>
            <a:normAutofit fontScale="92500" lnSpcReduction="10000"/>
          </a:bodyPr>
          <a:lstStyle/>
          <a:p>
            <a:pPr algn="ctr"/>
            <a:r>
              <a:rPr lang="en-US" sz="4000" dirty="0" smtClean="0">
                <a:latin typeface="Book Antiqua" panose="02040602050305030304" pitchFamily="18" charset="0"/>
              </a:rPr>
              <a:t>W. D. GRIFFIN, JR.</a:t>
            </a:r>
          </a:p>
          <a:p>
            <a:pPr algn="ctr"/>
            <a:r>
              <a:rPr lang="en-US" sz="4000" dirty="0" smtClean="0">
                <a:latin typeface="Book Antiqua" panose="02040602050305030304" pitchFamily="18" charset="0"/>
              </a:rPr>
              <a:t>JANUARY 19, 2014</a:t>
            </a:r>
            <a:endParaRPr lang="en-US" sz="4000" dirty="0">
              <a:latin typeface="Book Antiqua" panose="02040602050305030304" pitchFamily="18" charset="0"/>
            </a:endParaRPr>
          </a:p>
        </p:txBody>
      </p:sp>
    </p:spTree>
    <p:extLst>
      <p:ext uri="{BB962C8B-B14F-4D97-AF65-F5344CB8AC3E}">
        <p14:creationId xmlns:p14="http://schemas.microsoft.com/office/powerpoint/2010/main" val="2081679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AEGEUS &amp; AETHRA</a:t>
            </a:r>
            <a:endParaRPr lang="en-US" dirty="0">
              <a:latin typeface="Book Antiqua" panose="02040602050305030304" pitchFamily="18" charset="0"/>
            </a:endParaRPr>
          </a:p>
        </p:txBody>
      </p:sp>
      <p:sp>
        <p:nvSpPr>
          <p:cNvPr id="5" name="Content Placeholder 4"/>
          <p:cNvSpPr>
            <a:spLocks noGrp="1"/>
          </p:cNvSpPr>
          <p:nvPr>
            <p:ph idx="1"/>
          </p:nvPr>
        </p:nvSpPr>
        <p:spPr/>
        <p:txBody>
          <a:bodyPr>
            <a:normAutofit fontScale="92500" lnSpcReduction="10000"/>
          </a:bodyPr>
          <a:lstStyle/>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As king of Athens, he was threatened by his brother Pallas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being childless he consulted the oracle at Delphi which told him “not to undo the wineskin’s mouth” until he had returned home</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not knowing what the oracle meant he asked his host, Pittheus king of Troezen what it  meant (he did)</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Pittheus gave him his daughter Aethra to lie with</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 next morning Aegeus told Aethra that, if she bore a son, she was to raise him without telling who his father was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some sources say that, after sleeping with Aegeus, Aethra waded into the ocean and slept with Poseidon, giving Theseus a mortal and immortal father (similar to Heracles) </a:t>
            </a:r>
            <a:endParaRPr lang="en-US" dirty="0">
              <a:latin typeface="Book Antiqua" panose="02040602050305030304" pitchFamily="18" charset="0"/>
            </a:endParaRPr>
          </a:p>
        </p:txBody>
      </p:sp>
    </p:spTree>
    <p:extLst>
      <p:ext uri="{BB962C8B-B14F-4D97-AF65-F5344CB8AC3E}">
        <p14:creationId xmlns:p14="http://schemas.microsoft.com/office/powerpoint/2010/main" val="2321853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AEGEUS &amp; AETHRA</a:t>
            </a:r>
            <a:endParaRPr lang="en-US" dirty="0"/>
          </a:p>
        </p:txBody>
      </p:sp>
      <p:sp>
        <p:nvSpPr>
          <p:cNvPr id="4" name="Content Placeholder 3"/>
          <p:cNvSpPr>
            <a:spLocks noGrp="1"/>
          </p:cNvSpPr>
          <p:nvPr>
            <p:ph sz="half" idx="1"/>
          </p:nvPr>
        </p:nvSpPr>
        <p:spPr>
          <a:xfrm>
            <a:off x="1120000" y="5036232"/>
            <a:ext cx="10233800" cy="1477109"/>
          </a:xfrm>
        </p:spPr>
        <p:txBody>
          <a:bodyPr>
            <a:normAutofit/>
          </a:bodyPr>
          <a:lstStyle/>
          <a:p>
            <a:pPr>
              <a:buFont typeface="Wingdings" panose="05000000000000000000" pitchFamily="2" charset="2"/>
              <a:buChar char="Ø"/>
            </a:pPr>
            <a:r>
              <a:rPr lang="en-US" dirty="0" smtClean="0">
                <a:latin typeface="Book Antiqua" panose="02040602050305030304" pitchFamily="18" charset="0"/>
              </a:rPr>
              <a:t>Theseus refused to take the safe route to Athens by sea opting for the more dangerous land route in spite of the pleas of Aethra and Pittheus</a:t>
            </a:r>
            <a:endParaRPr lang="en-US" dirty="0">
              <a:latin typeface="Book Antiqua" panose="02040602050305030304" pitchFamily="18" charset="0"/>
            </a:endParaRPr>
          </a:p>
        </p:txBody>
      </p:sp>
      <p:sp>
        <p:nvSpPr>
          <p:cNvPr id="5" name="Content Placeholder 4"/>
          <p:cNvSpPr>
            <a:spLocks noGrp="1"/>
          </p:cNvSpPr>
          <p:nvPr>
            <p:ph sz="half" idx="2"/>
          </p:nvPr>
        </p:nvSpPr>
        <p:spPr>
          <a:xfrm>
            <a:off x="3431638" y="1825625"/>
            <a:ext cx="7922162" cy="3210608"/>
          </a:xfrm>
        </p:spPr>
        <p:txBody>
          <a:bodyPr>
            <a:normAutofit/>
          </a:bodyPr>
          <a:lstStyle/>
          <a:p>
            <a:pPr>
              <a:buFont typeface="Wingdings" panose="05000000000000000000" pitchFamily="2" charset="2"/>
              <a:buChar char="Ø"/>
            </a:pPr>
            <a:r>
              <a:rPr lang="en-US" sz="2400" dirty="0" smtClean="0">
                <a:latin typeface="Book Antiqua" panose="02040602050305030304" pitchFamily="18" charset="0"/>
              </a:rPr>
              <a:t> </a:t>
            </a:r>
            <a:r>
              <a:rPr lang="en-US" dirty="0" smtClean="0">
                <a:latin typeface="Book Antiqua" panose="02040602050305030304" pitchFamily="18" charset="0"/>
              </a:rPr>
              <a:t>then she was to send him to Athens when he was old enough to lift a rock under which he would leave a sword and sandals by which he would recognize his son</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in time  she bore him Theseus</a:t>
            </a:r>
          </a:p>
          <a:p>
            <a:pPr>
              <a:buFont typeface="Wingdings" panose="05000000000000000000" pitchFamily="2" charset="2"/>
              <a:buChar char="Ø"/>
            </a:pPr>
            <a:r>
              <a:rPr lang="en-US" dirty="0">
                <a:latin typeface="Book Antiqua" panose="02040602050305030304" pitchFamily="18" charset="0"/>
              </a:rPr>
              <a:t> Theseus lifted the rock and removed the sword and sandals when he was of age</a:t>
            </a:r>
          </a:p>
          <a:p>
            <a:pPr>
              <a:buFont typeface="Wingdings" panose="05000000000000000000" pitchFamily="2" charset="2"/>
              <a:buChar char="Ø"/>
            </a:pPr>
            <a:endParaRPr lang="en-US" sz="2400" dirty="0">
              <a:latin typeface="Book Antiqua" panose="02040602050305030304" pitchFamily="18" charset="0"/>
            </a:endParaRPr>
          </a:p>
        </p:txBody>
      </p:sp>
      <p:pic>
        <p:nvPicPr>
          <p:cNvPr id="2052" name="Picture 4" descr="http://ts4.mm.bing.net/th?id=H.4684144118859563&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000" y="1825624"/>
            <a:ext cx="2311638" cy="3210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855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Book Antiqua" panose="02040602050305030304" pitchFamily="18" charset="0"/>
              </a:rPr>
              <a:t>THE ROAD TO ATHENS</a:t>
            </a:r>
            <a:endParaRPr lang="en-US" dirty="0">
              <a:latin typeface="Book Antiqua" panose="02040602050305030304" pitchFamily="18" charset="0"/>
            </a:endParaRPr>
          </a:p>
        </p:txBody>
      </p:sp>
      <p:sp>
        <p:nvSpPr>
          <p:cNvPr id="5" name="Content Placeholder 4"/>
          <p:cNvSpPr>
            <a:spLocks noGrp="1"/>
          </p:cNvSpPr>
          <p:nvPr>
            <p:ph idx="1"/>
          </p:nvPr>
        </p:nvSpPr>
        <p:spPr/>
        <p:txBody>
          <a:bodyPr>
            <a:normAutofit fontScale="92500" lnSpcReduction="20000"/>
          </a:bodyPr>
          <a:lstStyle/>
          <a:p>
            <a:pPr>
              <a:buFont typeface="Wingdings" panose="05000000000000000000" pitchFamily="2" charset="2"/>
              <a:buChar char="Ø"/>
            </a:pPr>
            <a:r>
              <a:rPr lang="en-US" dirty="0" smtClean="0">
                <a:latin typeface="Book Antiqua" panose="02040602050305030304" pitchFamily="18" charset="0"/>
              </a:rPr>
              <a:t> Theseus followed the more dangerous path along the Saronic Gulf where </a:t>
            </a:r>
            <a:r>
              <a:rPr lang="en-US" dirty="0">
                <a:latin typeface="Book Antiqua" panose="02040602050305030304" pitchFamily="18" charset="0"/>
              </a:rPr>
              <a:t>he encounters six chthonic enemies guarding six entrances to the </a:t>
            </a:r>
            <a:r>
              <a:rPr lang="en-US" dirty="0" smtClean="0">
                <a:latin typeface="Book Antiqua" panose="02040602050305030304" pitchFamily="18" charset="0"/>
              </a:rPr>
              <a:t>Underworld</a:t>
            </a:r>
          </a:p>
          <a:p>
            <a:pPr>
              <a:buFont typeface="Wingdings" panose="05000000000000000000" pitchFamily="2" charset="2"/>
              <a:buChar char="Ø"/>
            </a:pPr>
            <a:r>
              <a:rPr lang="en-US" b="1" dirty="0" smtClean="0">
                <a:solidFill>
                  <a:srgbClr val="FF0000"/>
                </a:solidFill>
                <a:latin typeface="Book Antiqua" panose="02040602050305030304" pitchFamily="18" charset="0"/>
              </a:rPr>
              <a:t>Epidaurus</a:t>
            </a:r>
            <a:r>
              <a:rPr lang="en-US" dirty="0" smtClean="0">
                <a:latin typeface="Book Antiqua" panose="02040602050305030304" pitchFamily="18" charset="0"/>
              </a:rPr>
              <a:t>:  defeats Periphetes, a son of Hephaestus generally called Corynetes (club man), who beat opponents into the earth; Theseus beats him with his own club and keeps it in imitation of Heracles</a:t>
            </a:r>
          </a:p>
          <a:p>
            <a:pPr>
              <a:buFont typeface="Wingdings" panose="05000000000000000000" pitchFamily="2" charset="2"/>
              <a:buChar char="Ø"/>
            </a:pPr>
            <a:r>
              <a:rPr lang="en-US" b="1" dirty="0" smtClean="0">
                <a:solidFill>
                  <a:srgbClr val="FF0000"/>
                </a:solidFill>
                <a:latin typeface="Book Antiqua" panose="02040602050305030304" pitchFamily="18" charset="0"/>
              </a:rPr>
              <a:t>Isthmus of Corinth</a:t>
            </a:r>
            <a:r>
              <a:rPr lang="en-US" dirty="0" smtClean="0">
                <a:latin typeface="Book Antiqua" panose="02040602050305030304" pitchFamily="18" charset="0"/>
              </a:rPr>
              <a:t>: defeats the robber Sinis who was also called Pityocamptes (the Pine bender) which referred to the manner in which he killed his victims by bending two pine trees to the ground, tie each end of the victim to one of the two trees and then releasing the trees; Theseus disposed of him in this manner; he was the father of Melanippus by his daughter Perigune</a:t>
            </a:r>
          </a:p>
        </p:txBody>
      </p:sp>
    </p:spTree>
    <p:extLst>
      <p:ext uri="{BB962C8B-B14F-4D97-AF65-F5344CB8AC3E}">
        <p14:creationId xmlns:p14="http://schemas.microsoft.com/office/powerpoint/2010/main" val="3657835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Book Antiqua" panose="02040602050305030304" pitchFamily="18" charset="0"/>
              </a:rPr>
              <a:t>THE </a:t>
            </a:r>
            <a:r>
              <a:rPr lang="en-US" dirty="0">
                <a:latin typeface="Book Antiqua" panose="02040602050305030304" pitchFamily="18" charset="0"/>
              </a:rPr>
              <a:t>ROAD TO ATHENS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dirty="0">
                <a:solidFill>
                  <a:srgbClr val="FF0000"/>
                </a:solidFill>
                <a:latin typeface="Book Antiqua" panose="02040602050305030304" pitchFamily="18" charset="0"/>
              </a:rPr>
              <a:t> </a:t>
            </a:r>
            <a:r>
              <a:rPr lang="en-US" b="1" dirty="0" smtClean="0">
                <a:solidFill>
                  <a:srgbClr val="FF0000"/>
                </a:solidFill>
                <a:latin typeface="Book Antiqua" panose="02040602050305030304" pitchFamily="18" charset="0"/>
              </a:rPr>
              <a:t>Crommyon</a:t>
            </a:r>
            <a:r>
              <a:rPr lang="en-US" dirty="0" smtClean="0">
                <a:latin typeface="Book Antiqua" panose="02040602050305030304" pitchFamily="18" charset="0"/>
              </a:rPr>
              <a:t>:  Theseus kills the man-eating sow that was terrorizing the village of Crommyon said to have been bred by Phaea</a:t>
            </a:r>
            <a:r>
              <a:rPr lang="en-US" dirty="0">
                <a:latin typeface="Book Antiqua" panose="02040602050305030304" pitchFamily="18" charset="0"/>
              </a:rPr>
              <a:t> </a:t>
            </a:r>
            <a:r>
              <a:rPr lang="en-US" dirty="0" smtClean="0">
                <a:latin typeface="Book Antiqua" panose="02040602050305030304" pitchFamily="18" charset="0"/>
              </a:rPr>
              <a:t>or the offspring of Typhon and Echidna (</a:t>
            </a:r>
            <a:r>
              <a:rPr lang="en-US" i="1" dirty="0" smtClean="0">
                <a:latin typeface="Book Antiqua" panose="02040602050305030304" pitchFamily="18" charset="0"/>
              </a:rPr>
              <a:t>Bibliotheca</a:t>
            </a:r>
            <a:r>
              <a:rPr lang="en-US" dirty="0" smtClean="0">
                <a:latin typeface="Book Antiqua" panose="02040602050305030304" pitchFamily="18" charset="0"/>
              </a:rPr>
              <a:t>)</a:t>
            </a:r>
            <a:r>
              <a:rPr lang="en-US" dirty="0">
                <a:latin typeface="Book Antiqua" panose="02040602050305030304" pitchFamily="18" charset="0"/>
              </a:rPr>
              <a:t> </a:t>
            </a:r>
            <a:endParaRPr lang="en-US" dirty="0" smtClean="0">
              <a:latin typeface="Book Antiqua" panose="02040602050305030304" pitchFamily="18" charset="0"/>
            </a:endParaRPr>
          </a:p>
          <a:p>
            <a:pPr>
              <a:buFont typeface="Wingdings" panose="05000000000000000000" pitchFamily="2" charset="2"/>
              <a:buChar char="Ø"/>
            </a:pPr>
            <a:r>
              <a:rPr lang="en-US" b="1" dirty="0" smtClean="0">
                <a:solidFill>
                  <a:srgbClr val="FF0000"/>
                </a:solidFill>
                <a:latin typeface="Book Antiqua" panose="02040602050305030304" pitchFamily="18" charset="0"/>
              </a:rPr>
              <a:t>Megara</a:t>
            </a:r>
            <a:r>
              <a:rPr lang="en-US" dirty="0" smtClean="0">
                <a:solidFill>
                  <a:schemeClr val="tx1"/>
                </a:solidFill>
                <a:latin typeface="Book Antiqua" panose="02040602050305030304" pitchFamily="18" charset="0"/>
              </a:rPr>
              <a:t>:  the limestone cliffs along the path to Megara were guarded by Sciron who would ask travelers to wash his feet and then kick them off the cliffs into the sea to be eaten by a giant turtle; Theseus kicked him off the cliff; Sciron means limestone  and had his own cult following in Megara, Salamis and other parts of Attica where there were limestone outcrops</a:t>
            </a:r>
          </a:p>
          <a:p>
            <a:pPr>
              <a:buFont typeface="Wingdings" panose="05000000000000000000" pitchFamily="2" charset="2"/>
              <a:buChar char="Ø"/>
            </a:pPr>
            <a:endParaRPr lang="en-US" dirty="0">
              <a:latin typeface="Book Antiqua" panose="02040602050305030304" pitchFamily="18" charset="0"/>
            </a:endParaRPr>
          </a:p>
        </p:txBody>
      </p:sp>
    </p:spTree>
    <p:extLst>
      <p:ext uri="{BB962C8B-B14F-4D97-AF65-F5344CB8AC3E}">
        <p14:creationId xmlns:p14="http://schemas.microsoft.com/office/powerpoint/2010/main" val="2280532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THE ROAD TO ATHENS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b="1" dirty="0" smtClean="0">
                <a:solidFill>
                  <a:srgbClr val="FF0000"/>
                </a:solidFill>
                <a:latin typeface="Book Antiqua" panose="02040602050305030304" pitchFamily="18" charset="0"/>
              </a:rPr>
              <a:t>Eleusis</a:t>
            </a:r>
            <a:r>
              <a:rPr lang="en-US" dirty="0" smtClean="0">
                <a:solidFill>
                  <a:schemeClr val="tx1"/>
                </a:solidFill>
                <a:latin typeface="Book Antiqua" panose="02040602050305030304" pitchFamily="18" charset="0"/>
              </a:rPr>
              <a:t>:  here Cercyon would challenge travelers to a wrestling match and kill them when they lost; Theseus defeats him and kills him; some sources indicate that he was a “year king” and was required to do this and would relinquish the throne if he lost; Theseus abandoned this practice when he became king</a:t>
            </a:r>
          </a:p>
          <a:p>
            <a:pPr>
              <a:buFont typeface="Wingdings" panose="05000000000000000000" pitchFamily="2" charset="2"/>
              <a:buChar char="Ø"/>
            </a:pPr>
            <a:r>
              <a:rPr lang="en-US" b="1" dirty="0" smtClean="0">
                <a:solidFill>
                  <a:srgbClr val="FF0000"/>
                </a:solidFill>
                <a:latin typeface="Book Antiqua" panose="02040602050305030304" pitchFamily="18" charset="0"/>
              </a:rPr>
              <a:t> The plains of Eleusis on the road to Athens</a:t>
            </a:r>
            <a:r>
              <a:rPr lang="en-US" dirty="0" smtClean="0">
                <a:solidFill>
                  <a:schemeClr val="tx1"/>
                </a:solidFill>
                <a:latin typeface="Book Antiqua" panose="02040602050305030304" pitchFamily="18" charset="0"/>
              </a:rPr>
              <a:t>: guarded by Procrustes (the Stretcher) who would offer travelers a bed for sleep; had two beds, one short and one long; he would make the traveler fit the bed either by stretching them to fit the long one or chopping off their legs to fit the short one; Theseus made him fit by cutting off his feet and head; a.k.a. Damastes (Subduer), Procoptes</a:t>
            </a:r>
            <a:r>
              <a:rPr lang="en-US" dirty="0">
                <a:solidFill>
                  <a:schemeClr val="tx1"/>
                </a:solidFill>
                <a:latin typeface="Book Antiqua" panose="02040602050305030304" pitchFamily="18" charset="0"/>
              </a:rPr>
              <a:t> </a:t>
            </a:r>
            <a:r>
              <a:rPr lang="en-US" dirty="0" smtClean="0">
                <a:solidFill>
                  <a:schemeClr val="tx1"/>
                </a:solidFill>
                <a:latin typeface="Book Antiqua" panose="02040602050305030304" pitchFamily="18" charset="0"/>
              </a:rPr>
              <a:t>(Slicer) or Polypemon (Troubler)</a:t>
            </a:r>
          </a:p>
          <a:p>
            <a:pPr>
              <a:buFont typeface="Wingdings" panose="05000000000000000000" pitchFamily="2" charset="2"/>
              <a:buChar char="Ø"/>
            </a:pPr>
            <a:endParaRPr lang="en-US" dirty="0" smtClean="0">
              <a:solidFill>
                <a:schemeClr val="tx1"/>
              </a:solidFill>
              <a:latin typeface="Book Antiqua" panose="02040602050305030304" pitchFamily="18" charset="0"/>
            </a:endParaRPr>
          </a:p>
          <a:p>
            <a:pPr>
              <a:buFont typeface="Wingdings" panose="05000000000000000000" pitchFamily="2" charset="2"/>
              <a:buChar char="Ø"/>
            </a:pPr>
            <a:endParaRPr lang="en-US" b="1"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1565619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AEGEUS &amp; </a:t>
            </a:r>
            <a:r>
              <a:rPr lang="en-US" dirty="0" smtClean="0">
                <a:latin typeface="Book Antiqua" panose="02040602050305030304" pitchFamily="18" charset="0"/>
              </a:rPr>
              <a:t>MEDEA</a:t>
            </a:r>
            <a:endParaRPr lang="en-US" dirty="0"/>
          </a:p>
        </p:txBody>
      </p:sp>
      <p:sp>
        <p:nvSpPr>
          <p:cNvPr id="4" name="Content Placeholder 3"/>
          <p:cNvSpPr>
            <a:spLocks noGrp="1"/>
          </p:cNvSpPr>
          <p:nvPr>
            <p:ph sz="half" idx="1"/>
          </p:nvPr>
        </p:nvSpPr>
        <p:spPr>
          <a:xfrm>
            <a:off x="1119999" y="1825625"/>
            <a:ext cx="6693087" cy="2915185"/>
          </a:xfrm>
        </p:spPr>
        <p:txBody>
          <a:bodyPr>
            <a:normAutofit lnSpcReduction="10000"/>
          </a:bodyPr>
          <a:lstStyle/>
          <a:p>
            <a:pPr>
              <a:buFont typeface="Wingdings" panose="05000000000000000000" pitchFamily="2" charset="2"/>
              <a:buChar char="Ø"/>
            </a:pPr>
            <a:r>
              <a:rPr lang="en-US" dirty="0" smtClean="0">
                <a:latin typeface="Book Antiqua" panose="02040602050305030304" pitchFamily="18" charset="0"/>
              </a:rPr>
              <a:t> Upon his return to Athens Aegeus married Medea who had fled from Jason</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bore him a son Medus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Theseus is not recognized immediately by Aegeus but he is by Medea as a rival to Medus</a:t>
            </a:r>
            <a:endParaRPr lang="en-US" dirty="0">
              <a:latin typeface="Book Antiqua" panose="02040602050305030304" pitchFamily="18" charset="0"/>
            </a:endParaRPr>
          </a:p>
        </p:txBody>
      </p:sp>
      <p:sp>
        <p:nvSpPr>
          <p:cNvPr id="5" name="Content Placeholder 4"/>
          <p:cNvSpPr>
            <a:spLocks noGrp="1"/>
          </p:cNvSpPr>
          <p:nvPr>
            <p:ph sz="half" idx="2"/>
          </p:nvPr>
        </p:nvSpPr>
        <p:spPr>
          <a:xfrm>
            <a:off x="1120000" y="4740811"/>
            <a:ext cx="10233800" cy="2011681"/>
          </a:xfrm>
        </p:spPr>
        <p:txBody>
          <a:bodyPr>
            <a:normAutofit lnSpcReduction="10000"/>
          </a:bodyPr>
          <a:lstStyle/>
          <a:p>
            <a:pPr>
              <a:buFont typeface="Wingdings" panose="05000000000000000000" pitchFamily="2" charset="2"/>
              <a:buChar char="Ø"/>
            </a:pPr>
            <a:r>
              <a:rPr lang="en-US" dirty="0" smtClean="0">
                <a:latin typeface="Book Antiqua" panose="02040602050305030304" pitchFamily="18" charset="0"/>
              </a:rPr>
              <a:t> She tells Aegeus that Theseus is a threat to his throne and suggests a banquet at which she will poison his wine</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Aegeus recognizes the sword when Theseus uses it to carve his meat, knocks the wine from his hands and declares him his successor</a:t>
            </a:r>
            <a:endParaRPr lang="en-US" dirty="0">
              <a:latin typeface="Book Antiqua" panose="02040602050305030304" pitchFamily="18" charset="0"/>
            </a:endParaRPr>
          </a:p>
        </p:txBody>
      </p:sp>
      <p:pic>
        <p:nvPicPr>
          <p:cNvPr id="3074" name="Picture 2" descr="http://ts1.mm.bing.net/th?id=H.4646168034348900&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087" y="1825625"/>
            <a:ext cx="3540713" cy="2915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302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latin typeface="Book Antiqua" panose="02040602050305030304" pitchFamily="18" charset="0"/>
              </a:rPr>
              <a:t>AEGEUS &amp; MEDEA</a:t>
            </a:r>
            <a:endParaRPr lang="en-US" dirty="0"/>
          </a:p>
        </p:txBody>
      </p:sp>
      <p:sp>
        <p:nvSpPr>
          <p:cNvPr id="6" name="Content Placeholder 5"/>
          <p:cNvSpPr>
            <a:spLocks noGrp="1"/>
          </p:cNvSpPr>
          <p:nvPr>
            <p:ph idx="1"/>
          </p:nvPr>
        </p:nvSpPr>
        <p:spPr/>
        <p:txBody>
          <a:bodyPr>
            <a:normAutofit lnSpcReduction="10000"/>
          </a:bodyPr>
          <a:lstStyle/>
          <a:p>
            <a:pPr>
              <a:buFont typeface="Wingdings" panose="05000000000000000000" pitchFamily="2" charset="2"/>
              <a:buChar char="Ø"/>
            </a:pPr>
            <a:r>
              <a:rPr lang="en-US" dirty="0" smtClean="0">
                <a:latin typeface="Book Antiqua" panose="02040602050305030304" pitchFamily="18" charset="0"/>
              </a:rPr>
              <a:t> Medea and Medus flee Athens for the Middle East</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Medus was not the only threat to the throne</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Pallas and his sons plotted to overthrow Aegeus and to kill Theseus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 plan was to divide into two groups; one would force Theseus and Aegeus out of the palace while another would hide and ambush them as they fled the palace</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Theseus is told of the plan by a herald, Leos, and leaves the palace the night before and slays the ambushers (Plutarch)</a:t>
            </a:r>
          </a:p>
          <a:p>
            <a:pPr>
              <a:buFont typeface="Wingdings" panose="05000000000000000000" pitchFamily="2" charset="2"/>
              <a:buChar char="Ø"/>
            </a:pPr>
            <a:r>
              <a:rPr lang="en-US" dirty="0" smtClean="0">
                <a:latin typeface="Book Antiqua" panose="02040602050305030304" pitchFamily="18" charset="0"/>
              </a:rPr>
              <a:t>Pallas and the remaining Pallantides are no longer a threat</a:t>
            </a:r>
            <a:endParaRPr lang="en-US" dirty="0">
              <a:latin typeface="Book Antiqua" panose="02040602050305030304" pitchFamily="18" charset="0"/>
            </a:endParaRPr>
          </a:p>
        </p:txBody>
      </p:sp>
    </p:spTree>
    <p:extLst>
      <p:ext uri="{BB962C8B-B14F-4D97-AF65-F5344CB8AC3E}">
        <p14:creationId xmlns:p14="http://schemas.microsoft.com/office/powerpoint/2010/main" val="2694283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THE MARATHONIAN BULL</a:t>
            </a:r>
            <a:endParaRPr lang="en-US" dirty="0">
              <a:latin typeface="Book Antiqua" panose="02040602050305030304" pitchFamily="18" charset="0"/>
            </a:endParaRPr>
          </a:p>
        </p:txBody>
      </p:sp>
      <p:sp>
        <p:nvSpPr>
          <p:cNvPr id="3" name="Content Placeholder 2"/>
          <p:cNvSpPr>
            <a:spLocks noGrp="1"/>
          </p:cNvSpPr>
          <p:nvPr>
            <p:ph idx="1"/>
          </p:nvPr>
        </p:nvSpPr>
        <p:spPr>
          <a:xfrm>
            <a:off x="4412512" y="1825624"/>
            <a:ext cx="6941288" cy="4828393"/>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The Marathonian bull was brought to Attica by Heracles from Crete and terrorized Marathon</a:t>
            </a:r>
          </a:p>
          <a:p>
            <a:pPr>
              <a:buFont typeface="Wingdings" panose="05000000000000000000" pitchFamily="2" charset="2"/>
              <a:buChar char="Ø"/>
            </a:pPr>
            <a:r>
              <a:rPr lang="en-US" sz="2400" dirty="0" smtClean="0">
                <a:latin typeface="Book Antiqua" panose="02040602050305030304" pitchFamily="18" charset="0"/>
              </a:rPr>
              <a:t>some sources say that Medea sent Theseus to capture the bull as a means of getting rid of him</a:t>
            </a:r>
          </a:p>
          <a:p>
            <a:pPr>
              <a:buFont typeface="Wingdings" panose="05000000000000000000" pitchFamily="2" charset="2"/>
              <a:buChar char="Ø"/>
            </a:pPr>
            <a:r>
              <a:rPr lang="en-US" sz="2400" dirty="0" smtClean="0">
                <a:latin typeface="Book Antiqua" panose="02040602050305030304" pitchFamily="18" charset="0"/>
              </a:rPr>
              <a:t>Theseus mastered the bull and herded it back to Athens where he sacrificed it to Apollo Delphinius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some legends say that an old woman named Hecale provided him with food and shelter on his way to Marathon and offered to sacrifice to Zeus upon his safe return</a:t>
            </a:r>
          </a:p>
          <a:p>
            <a:pPr>
              <a:buFont typeface="Wingdings" panose="05000000000000000000" pitchFamily="2" charset="2"/>
              <a:buChar char="Ø"/>
            </a:pPr>
            <a:r>
              <a:rPr lang="en-US" sz="2400" dirty="0" smtClean="0">
                <a:latin typeface="Book Antiqua" panose="02040602050305030304" pitchFamily="18" charset="0"/>
              </a:rPr>
              <a:t> she died before his return and Theseus ordered that she share the honors of Zeus Hecalus at an annual festival</a:t>
            </a:r>
          </a:p>
        </p:txBody>
      </p:sp>
      <p:pic>
        <p:nvPicPr>
          <p:cNvPr id="4098" name="Picture 2" descr="http://ts2.mm.bing.net/th?id=H.4824026910098565&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029" y="1825625"/>
            <a:ext cx="3653483" cy="48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25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smtClean="0">
                <a:latin typeface="Book Antiqua" panose="02040602050305030304" pitchFamily="18" charset="0"/>
              </a:rPr>
              <a:t>THE HOUSE OF MINOS</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a:t> </a:t>
            </a:r>
            <a:r>
              <a:rPr lang="en-US" dirty="0" smtClean="0">
                <a:latin typeface="Book Antiqua" panose="02040602050305030304" pitchFamily="18" charset="0"/>
              </a:rPr>
              <a:t>Minos I was the son of Zeus and Europa and after his death served in Hades as a judge with his brother Rhadamanthus and King Aeacus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Hesiod and Homer describe him as the eminent law-giver</a:t>
            </a:r>
          </a:p>
          <a:p>
            <a:pPr>
              <a:buFont typeface="Wingdings" panose="05000000000000000000" pitchFamily="2" charset="2"/>
              <a:buChar char="Ø"/>
            </a:pPr>
            <a:r>
              <a:rPr lang="en-US" dirty="0" smtClean="0">
                <a:latin typeface="Book Antiqua" panose="02040602050305030304" pitchFamily="18" charset="0"/>
              </a:rPr>
              <a:t> grandson Minos II bragged that he could obtain whatever he desired by praying to Poseidon</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as a test he prayed that Poseidon send him a bull to sacrifice which Poseidon sent</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 bull was so beautiful that Minos refused to sacrifice it (bad idea. Remember Odysseus?)</a:t>
            </a:r>
            <a:endParaRPr lang="en-US" dirty="0"/>
          </a:p>
        </p:txBody>
      </p:sp>
    </p:spTree>
    <p:extLst>
      <p:ext uri="{BB962C8B-B14F-4D97-AF65-F5344CB8AC3E}">
        <p14:creationId xmlns:p14="http://schemas.microsoft.com/office/powerpoint/2010/main" val="1765418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THE HOUSE OF MINOS</a:t>
            </a:r>
            <a:endParaRPr lang="en-US" dirty="0"/>
          </a:p>
        </p:txBody>
      </p:sp>
      <p:sp>
        <p:nvSpPr>
          <p:cNvPr id="4" name="Content Placeholder 3"/>
          <p:cNvSpPr>
            <a:spLocks noGrp="1"/>
          </p:cNvSpPr>
          <p:nvPr>
            <p:ph sz="half" idx="1"/>
          </p:nvPr>
        </p:nvSpPr>
        <p:spPr>
          <a:xfrm>
            <a:off x="675249" y="1825625"/>
            <a:ext cx="7821051" cy="2857500"/>
          </a:xfrm>
        </p:spPr>
        <p:txBody>
          <a:bodyPr>
            <a:normAutofit fontScale="92500"/>
          </a:bodyPr>
          <a:lstStyle/>
          <a:p>
            <a:pPr>
              <a:buFont typeface="Wingdings" panose="05000000000000000000" pitchFamily="2" charset="2"/>
              <a:buChar char="Ø"/>
            </a:pPr>
            <a:r>
              <a:rPr lang="en-US" dirty="0" smtClean="0">
                <a:latin typeface="Book Antiqua" panose="02040602050305030304" pitchFamily="18" charset="0"/>
              </a:rPr>
              <a:t> Poseidon drove the bull wild and made the wife of Minos, Pasiphaë, fall madly in love with the bull</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Daedalus the famous artificer built a wooden cow whereby Pasiphaë could mate with the bull</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 offspring of this union was  the Minotaur, head of a bull and body of a man</a:t>
            </a:r>
          </a:p>
          <a:p>
            <a:pPr marL="0" indent="0">
              <a:buNone/>
            </a:pPr>
            <a:endParaRPr lang="en-US" dirty="0">
              <a:latin typeface="Book Antiqua" panose="02040602050305030304" pitchFamily="18" charset="0"/>
            </a:endParaRPr>
          </a:p>
        </p:txBody>
      </p:sp>
      <p:sp>
        <p:nvSpPr>
          <p:cNvPr id="5" name="Content Placeholder 4"/>
          <p:cNvSpPr>
            <a:spLocks noGrp="1"/>
          </p:cNvSpPr>
          <p:nvPr>
            <p:ph sz="half" idx="2"/>
          </p:nvPr>
        </p:nvSpPr>
        <p:spPr>
          <a:xfrm>
            <a:off x="675249" y="4683125"/>
            <a:ext cx="10678551" cy="2055300"/>
          </a:xfrm>
        </p:spPr>
        <p:txBody>
          <a:bodyPr>
            <a:normAutofit fontScale="92500"/>
          </a:bodyPr>
          <a:lstStyle/>
          <a:p>
            <a:pPr>
              <a:buFont typeface="Wingdings" panose="05000000000000000000" pitchFamily="2" charset="2"/>
              <a:buChar char="Ø"/>
            </a:pPr>
            <a:r>
              <a:rPr lang="en-US" dirty="0" smtClean="0">
                <a:latin typeface="Book Antiqua" panose="02040602050305030304" pitchFamily="18" charset="0"/>
              </a:rPr>
              <a:t> the bull was captured by Heracles who rode it through the waves to Greece</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meanwhile the Minotaur terrorized Crete until Daedalus built the Labyrinth in which to imprison the Minotaur where lived upon human victims</a:t>
            </a:r>
            <a:endParaRPr lang="en-US" dirty="0">
              <a:latin typeface="Book Antiqua" panose="02040602050305030304" pitchFamily="18" charset="0"/>
            </a:endParaRPr>
          </a:p>
        </p:txBody>
      </p:sp>
      <p:pic>
        <p:nvPicPr>
          <p:cNvPr id="5122" name="Picture 2" descr="http://ts2.mm.bing.net/th?id=H.4582409246474553&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6300" y="1825625"/>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833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latin typeface="Book Antiqua" panose="02040602050305030304" pitchFamily="18" charset="0"/>
              </a:rPr>
              <a:t>HOUSE OF CECROPS</a:t>
            </a:r>
            <a:endParaRPr lang="en-US" dirty="0">
              <a:latin typeface="Book Antiqua" panose="02040602050305030304" pitchFamily="18" charset="0"/>
            </a:endParaRPr>
          </a:p>
        </p:txBody>
      </p:sp>
      <p:sp>
        <p:nvSpPr>
          <p:cNvPr id="7" name="Content Placeholder 6"/>
          <p:cNvSpPr>
            <a:spLocks noGrp="1"/>
          </p:cNvSpPr>
          <p:nvPr>
            <p:ph sz="half" idx="1"/>
          </p:nvPr>
        </p:nvSpPr>
        <p:spPr>
          <a:xfrm>
            <a:off x="1120000" y="4683125"/>
            <a:ext cx="10233800" cy="1942758"/>
          </a:xfrm>
        </p:spPr>
        <p:txBody>
          <a:bodyPr>
            <a:normAutofit/>
          </a:bodyPr>
          <a:lstStyle/>
          <a:p>
            <a:pPr>
              <a:buFont typeface="Wingdings" panose="05000000000000000000" pitchFamily="2" charset="2"/>
              <a:buChar char="Ø"/>
            </a:pPr>
            <a:r>
              <a:rPr lang="en-US" sz="2400" dirty="0" smtClean="0">
                <a:latin typeface="Book Antiqua" panose="02040602050305030304" pitchFamily="18" charset="0"/>
              </a:rPr>
              <a:t> </a:t>
            </a:r>
            <a:r>
              <a:rPr lang="en-US" sz="2500" dirty="0" smtClean="0">
                <a:latin typeface="Book Antiqua" panose="02040602050305030304" pitchFamily="18" charset="0"/>
              </a:rPr>
              <a:t>sprang from the repelled seed of Hephaestus who had attempted to rape Athena and had fallen to earth</a:t>
            </a:r>
          </a:p>
          <a:p>
            <a:pPr>
              <a:buFont typeface="Wingdings" panose="05000000000000000000" pitchFamily="2" charset="2"/>
              <a:buChar char="Ø"/>
            </a:pPr>
            <a:r>
              <a:rPr lang="en-US" sz="2500" dirty="0">
                <a:latin typeface="Book Antiqua" panose="02040602050305030304" pitchFamily="18" charset="0"/>
              </a:rPr>
              <a:t> </a:t>
            </a:r>
            <a:r>
              <a:rPr lang="en-US" sz="2500" dirty="0" smtClean="0">
                <a:latin typeface="Book Antiqua" panose="02040602050305030304" pitchFamily="18" charset="0"/>
              </a:rPr>
              <a:t>Athena placed him in a chest and gave him to the daughters of Cecrops to be cared for </a:t>
            </a:r>
            <a:endParaRPr lang="en-US" sz="2500" dirty="0">
              <a:latin typeface="Book Antiqua" panose="02040602050305030304" pitchFamily="18" charset="0"/>
            </a:endParaRPr>
          </a:p>
        </p:txBody>
      </p:sp>
      <p:sp>
        <p:nvSpPr>
          <p:cNvPr id="8" name="Content Placeholder 7"/>
          <p:cNvSpPr>
            <a:spLocks noGrp="1"/>
          </p:cNvSpPr>
          <p:nvPr>
            <p:ph sz="half" idx="2"/>
          </p:nvPr>
        </p:nvSpPr>
        <p:spPr>
          <a:xfrm>
            <a:off x="3948925" y="1825625"/>
            <a:ext cx="7404875" cy="4351338"/>
          </a:xfrm>
        </p:spPr>
        <p:txBody>
          <a:bodyPr>
            <a:normAutofit/>
          </a:bodyPr>
          <a:lstStyle/>
          <a:p>
            <a:pPr>
              <a:buFont typeface="Wingdings" panose="05000000000000000000" pitchFamily="2" charset="2"/>
              <a:buChar char="Ø"/>
            </a:pPr>
            <a:r>
              <a:rPr lang="en-US" sz="2400" dirty="0">
                <a:latin typeface="Book Antiqua" panose="02040602050305030304" pitchFamily="18" charset="0"/>
              </a:rPr>
              <a:t> </a:t>
            </a:r>
            <a:r>
              <a:rPr lang="en-US" sz="2500" dirty="0" smtClean="0">
                <a:latin typeface="Book Antiqua" panose="02040602050305030304" pitchFamily="18" charset="0"/>
              </a:rPr>
              <a:t>Cecrops was half man and half snake who came to Attica from Crete or Egypt</a:t>
            </a:r>
          </a:p>
          <a:p>
            <a:pPr>
              <a:buFont typeface="Wingdings" panose="05000000000000000000" pitchFamily="2" charset="2"/>
              <a:buChar char="Ø"/>
            </a:pPr>
            <a:r>
              <a:rPr lang="en-US" sz="2500" dirty="0">
                <a:latin typeface="Book Antiqua" panose="02040602050305030304" pitchFamily="18" charset="0"/>
              </a:rPr>
              <a:t> </a:t>
            </a:r>
            <a:r>
              <a:rPr lang="en-US" sz="2500" dirty="0" smtClean="0">
                <a:latin typeface="Book Antiqua" panose="02040602050305030304" pitchFamily="18" charset="0"/>
              </a:rPr>
              <a:t>called the land Cecropia</a:t>
            </a:r>
          </a:p>
          <a:p>
            <a:pPr>
              <a:buFont typeface="Wingdings" panose="05000000000000000000" pitchFamily="2" charset="2"/>
              <a:buChar char="Ø"/>
            </a:pPr>
            <a:r>
              <a:rPr lang="en-US" sz="2500" dirty="0" smtClean="0">
                <a:latin typeface="Book Antiqua" panose="02040602050305030304" pitchFamily="18" charset="0"/>
              </a:rPr>
              <a:t> chose Athena rather than Poseidon as the protector</a:t>
            </a:r>
          </a:p>
          <a:p>
            <a:pPr>
              <a:buFont typeface="Wingdings" panose="05000000000000000000" pitchFamily="2" charset="2"/>
              <a:buChar char="Ø"/>
            </a:pPr>
            <a:r>
              <a:rPr lang="en-US" sz="2500" dirty="0">
                <a:latin typeface="Book Antiqua" panose="02040602050305030304" pitchFamily="18" charset="0"/>
              </a:rPr>
              <a:t> </a:t>
            </a:r>
            <a:r>
              <a:rPr lang="en-US" sz="2500" dirty="0" smtClean="0">
                <a:latin typeface="Book Antiqua" panose="02040602050305030304" pitchFamily="18" charset="0"/>
              </a:rPr>
              <a:t>succeeded by Erichthonius, a.k.a. Erechtheus, who was also half serpent and half man </a:t>
            </a:r>
          </a:p>
          <a:p>
            <a:pPr>
              <a:buFont typeface="Wingdings" panose="05000000000000000000" pitchFamily="2" charset="2"/>
              <a:buChar char="Ø"/>
            </a:pPr>
            <a:endParaRPr lang="en-US" sz="2400" dirty="0">
              <a:latin typeface="Book Antiqua" panose="02040602050305030304" pitchFamily="18" charset="0"/>
            </a:endParaRPr>
          </a:p>
        </p:txBody>
      </p:sp>
      <p:pic>
        <p:nvPicPr>
          <p:cNvPr id="1026" name="Picture 2" descr="http://ts3.mm.bing.net/th?id=H.4900434357190958&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000" y="1825625"/>
            <a:ext cx="28289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2848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THE HOUSE OF MINOS</a:t>
            </a:r>
            <a:endParaRPr lang="en-US" dirty="0"/>
          </a:p>
        </p:txBody>
      </p:sp>
      <p:sp>
        <p:nvSpPr>
          <p:cNvPr id="3" name="Content Placeholder 2"/>
          <p:cNvSpPr>
            <a:spLocks noGrp="1"/>
          </p:cNvSpPr>
          <p:nvPr>
            <p:ph sz="half" idx="1"/>
          </p:nvPr>
        </p:nvSpPr>
        <p:spPr>
          <a:xfrm>
            <a:off x="365759" y="1825625"/>
            <a:ext cx="8651631" cy="4351338"/>
          </a:xfrm>
        </p:spPr>
        <p:txBody>
          <a:bodyPr/>
          <a:lstStyle/>
          <a:p>
            <a:pPr>
              <a:buFont typeface="Wingdings" panose="05000000000000000000" pitchFamily="2" charset="2"/>
              <a:buChar char="Ø"/>
            </a:pPr>
            <a:r>
              <a:rPr lang="en-US" dirty="0" smtClean="0">
                <a:latin typeface="Book Antiqua" panose="02040602050305030304" pitchFamily="18" charset="0"/>
              </a:rPr>
              <a:t> </a:t>
            </a:r>
            <a:r>
              <a:rPr lang="en-US" sz="2400" dirty="0" smtClean="0">
                <a:latin typeface="Book Antiqua" panose="02040602050305030304" pitchFamily="18" charset="0"/>
              </a:rPr>
              <a:t>Daedalus is imprisoned by Minos to prevent him from spreading knowledge of the Labyrinth</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with no other way to escape he fashioned wings out of wax for himself and his son Icarus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Daedalus warns Icarus not to fly to close to the sun but in his excitement he soars too high, the sun melting the wings, and Icarus falls to his death</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Daedalus flies to Sicily where he is received by King Cocalus</a:t>
            </a:r>
            <a:endParaRPr lang="en-US" sz="2400" dirty="0">
              <a:latin typeface="Book Antiqua" panose="02040602050305030304" pitchFamily="18" charset="0"/>
            </a:endParaRPr>
          </a:p>
        </p:txBody>
      </p:sp>
      <p:sp>
        <p:nvSpPr>
          <p:cNvPr id="4" name="Content Placeholder 3"/>
          <p:cNvSpPr>
            <a:spLocks noGrp="1"/>
          </p:cNvSpPr>
          <p:nvPr>
            <p:ph sz="half" idx="2"/>
          </p:nvPr>
        </p:nvSpPr>
        <p:spPr>
          <a:xfrm>
            <a:off x="365759" y="5219113"/>
            <a:ext cx="10988041" cy="957850"/>
          </a:xfrm>
        </p:spPr>
        <p:txBody>
          <a:bodyPr>
            <a:normAutofit/>
          </a:bodyPr>
          <a:lstStyle/>
          <a:p>
            <a:pPr>
              <a:buFont typeface="Wingdings" panose="05000000000000000000" pitchFamily="2" charset="2"/>
              <a:buChar char="Ø"/>
            </a:pPr>
            <a:r>
              <a:rPr lang="en-US" sz="2400" dirty="0" smtClean="0">
                <a:latin typeface="Book Antiqua" panose="02040602050305030304" pitchFamily="18" charset="0"/>
              </a:rPr>
              <a:t> Daedalus builds a temple to Apollo and hung the wings as an offering to Apollo</a:t>
            </a:r>
          </a:p>
          <a:p>
            <a:pPr>
              <a:buFont typeface="Wingdings" panose="05000000000000000000" pitchFamily="2" charset="2"/>
              <a:buChar char="Ø"/>
            </a:pPr>
            <a:endParaRPr lang="en-US" sz="2400" dirty="0">
              <a:latin typeface="Book Antiqua" panose="02040602050305030304" pitchFamily="18" charset="0"/>
            </a:endParaRPr>
          </a:p>
        </p:txBody>
      </p:sp>
      <p:pic>
        <p:nvPicPr>
          <p:cNvPr id="6146" name="Picture 2" descr="http://ts1.mm.bing.net/th?id=H.4717473064421144&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4751" y="1825624"/>
            <a:ext cx="2579050" cy="3393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589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THE HOUSE OF MINOS</a:t>
            </a:r>
            <a:endParaRPr lang="en-US" dirty="0"/>
          </a:p>
        </p:txBody>
      </p:sp>
      <p:sp>
        <p:nvSpPr>
          <p:cNvPr id="3" name="Content Placeholder 2"/>
          <p:cNvSpPr>
            <a:spLocks noGrp="1"/>
          </p:cNvSpPr>
          <p:nvPr>
            <p:ph sz="half" idx="1"/>
          </p:nvPr>
        </p:nvSpPr>
        <p:spPr>
          <a:xfrm>
            <a:off x="838200" y="1825625"/>
            <a:ext cx="5307015" cy="4351338"/>
          </a:xfrm>
        </p:spPr>
        <p:txBody>
          <a:bodyPr>
            <a:normAutofit lnSpcReduction="10000"/>
          </a:bodyPr>
          <a:lstStyle/>
          <a:p>
            <a:endParaRPr lang="en-US" dirty="0"/>
          </a:p>
        </p:txBody>
      </p:sp>
      <p:sp>
        <p:nvSpPr>
          <p:cNvPr id="4" name="Content Placeholder 3"/>
          <p:cNvSpPr>
            <a:spLocks noGrp="1"/>
          </p:cNvSpPr>
          <p:nvPr>
            <p:ph sz="half" idx="2"/>
          </p:nvPr>
        </p:nvSpPr>
        <p:spPr>
          <a:xfrm>
            <a:off x="4101703" y="1825625"/>
            <a:ext cx="7447871" cy="4814326"/>
          </a:xfrm>
        </p:spPr>
        <p:txBody>
          <a:bodyPr>
            <a:normAutofit lnSpcReduction="10000"/>
          </a:bodyPr>
          <a:lstStyle/>
          <a:p>
            <a:pPr>
              <a:buFont typeface="Wingdings" panose="05000000000000000000" pitchFamily="2" charset="2"/>
              <a:buChar char="Ø"/>
            </a:pPr>
            <a:r>
              <a:rPr lang="en-US" dirty="0" smtClean="0"/>
              <a:t> </a:t>
            </a:r>
            <a:r>
              <a:rPr lang="en-US" dirty="0" smtClean="0">
                <a:latin typeface="Book Antiqua" panose="02040602050305030304" pitchFamily="18" charset="0"/>
              </a:rPr>
              <a:t>Minos followed Daedalus to Sicily with the intentions of killing him but the daughters of Cocalus scalded him to death while he was bathing before he could</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his nephew Perdix was placed under his care to learn mechanical arts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while walking on the shore, Perdix found the spine of fish and invented the saw and later two compasses</a:t>
            </a:r>
          </a:p>
          <a:p>
            <a:pPr>
              <a:buFont typeface="Wingdings" panose="05000000000000000000" pitchFamily="2" charset="2"/>
              <a:buChar char="Ø"/>
            </a:pPr>
            <a:r>
              <a:rPr lang="en-US" dirty="0" smtClean="0">
                <a:latin typeface="Book Antiqua" panose="02040602050305030304" pitchFamily="18" charset="0"/>
              </a:rPr>
              <a:t>Daedalus threw him off a tower out of jealousy and killed him</a:t>
            </a:r>
          </a:p>
          <a:p>
            <a:pPr>
              <a:buFont typeface="Wingdings" panose="05000000000000000000" pitchFamily="2" charset="2"/>
              <a:buChar char="Ø"/>
            </a:pPr>
            <a:r>
              <a:rPr lang="en-US" dirty="0" smtClean="0">
                <a:latin typeface="Book Antiqua" panose="02040602050305030304" pitchFamily="18" charset="0"/>
              </a:rPr>
              <a:t>Athena changed him into a partridge </a:t>
            </a:r>
            <a:endParaRPr lang="en-US" dirty="0"/>
          </a:p>
        </p:txBody>
      </p:sp>
      <p:pic>
        <p:nvPicPr>
          <p:cNvPr id="7170" name="Picture 2" descr="http://ts3.mm.bing.net/th?id=H.4823064804656546&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771" y="1825624"/>
            <a:ext cx="3441933" cy="4589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471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mtClean="0">
                <a:latin typeface="Book Antiqua" panose="02040602050305030304" pitchFamily="18" charset="0"/>
              </a:rPr>
              <a:t> THE LABRYNITH</a:t>
            </a:r>
            <a:endParaRPr lang="en-US" dirty="0">
              <a:latin typeface="Book Antiqua" panose="02040602050305030304" pitchFamily="18" charset="0"/>
            </a:endParaRPr>
          </a:p>
        </p:txBody>
      </p:sp>
      <p:sp>
        <p:nvSpPr>
          <p:cNvPr id="6" name="Content Placeholder 5"/>
          <p:cNvSpPr>
            <a:spLocks noGrp="1"/>
          </p:cNvSpPr>
          <p:nvPr>
            <p:ph idx="1"/>
          </p:nvPr>
        </p:nvSpPr>
        <p:spPr/>
        <p:txBody>
          <a:bodyPr/>
          <a:lstStyle/>
          <a:p>
            <a:pPr>
              <a:buFont typeface="Wingdings" panose="05000000000000000000" pitchFamily="2" charset="2"/>
              <a:buChar char="Ø"/>
            </a:pPr>
            <a:r>
              <a:rPr lang="en-US" smtClean="0"/>
              <a:t> </a:t>
            </a:r>
            <a:r>
              <a:rPr lang="en-US" smtClean="0">
                <a:latin typeface="Book Antiqua" panose="02040602050305030304" pitchFamily="18" charset="0"/>
              </a:rPr>
              <a:t>Androgeus, the son of Minos, came to Athens and incurred the anger of the Greeks by winning all the Panathenaic games</a:t>
            </a:r>
          </a:p>
          <a:p>
            <a:pPr>
              <a:buFont typeface="Wingdings" panose="05000000000000000000" pitchFamily="2" charset="2"/>
              <a:buChar char="Ø"/>
            </a:pPr>
            <a:r>
              <a:rPr lang="en-US" smtClean="0">
                <a:latin typeface="Book Antiqua" panose="02040602050305030304" pitchFamily="18" charset="0"/>
              </a:rPr>
              <a:t> was killed out f jealousy either by ambush or was sent by Aegeus to capture the Marathonian bull which killed him</a:t>
            </a:r>
          </a:p>
          <a:p>
            <a:pPr>
              <a:buFont typeface="Wingdings" panose="05000000000000000000" pitchFamily="2" charset="2"/>
              <a:buChar char="Ø"/>
            </a:pPr>
            <a:r>
              <a:rPr lang="en-US" smtClean="0">
                <a:latin typeface="Book Antiqua" panose="02040602050305030304" pitchFamily="18" charset="0"/>
              </a:rPr>
              <a:t> Minos attacks and defeats Megara after which Aegeus makes a treaty with Minos</a:t>
            </a:r>
          </a:p>
          <a:p>
            <a:pPr>
              <a:buFont typeface="Wingdings" panose="05000000000000000000" pitchFamily="2" charset="2"/>
              <a:buChar char="Ø"/>
            </a:pPr>
            <a:r>
              <a:rPr lang="en-US" smtClean="0">
                <a:latin typeface="Book Antiqua" panose="02040602050305030304" pitchFamily="18" charset="0"/>
              </a:rPr>
              <a:t> terms stated that every 9 years, some sources say every Great Year (seven solar years), 7 young men and 7 maidens of noble families would be sent to Crete as a tribute to be shut up in the Labyrinth and devoured by the Minotaur</a:t>
            </a:r>
            <a:endParaRPr lang="en-US" dirty="0"/>
          </a:p>
        </p:txBody>
      </p:sp>
    </p:spTree>
    <p:extLst>
      <p:ext uri="{BB962C8B-B14F-4D97-AF65-F5344CB8AC3E}">
        <p14:creationId xmlns:p14="http://schemas.microsoft.com/office/powerpoint/2010/main" val="3908313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THE LABRYNITH</a:t>
            </a:r>
            <a:endParaRPr lang="en-US" dirty="0"/>
          </a:p>
        </p:txBody>
      </p:sp>
      <p:sp>
        <p:nvSpPr>
          <p:cNvPr id="3" name="Content Placeholder 2"/>
          <p:cNvSpPr>
            <a:spLocks noGrp="1"/>
          </p:cNvSpPr>
          <p:nvPr>
            <p:ph sz="half" idx="1"/>
          </p:nvPr>
        </p:nvSpPr>
        <p:spPr>
          <a:xfrm>
            <a:off x="1119999" y="1825625"/>
            <a:ext cx="7886245" cy="2857500"/>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The victims were chosen by lot and Theseus volunteered to go with Minos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Hellanicus says that Minos chose the victims himself and picked Theseus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while at sea, Minos attempted to rape one of the maidens, Eriboea who called upon Theseus for help</a:t>
            </a:r>
          </a:p>
          <a:p>
            <a:pPr>
              <a:buFont typeface="Wingdings" panose="05000000000000000000" pitchFamily="2" charset="2"/>
              <a:buChar char="Ø"/>
            </a:pPr>
            <a:r>
              <a:rPr lang="en-US" sz="2400" dirty="0" smtClean="0">
                <a:latin typeface="Book Antiqua" panose="02040602050305030304" pitchFamily="18" charset="0"/>
              </a:rPr>
              <a:t>Theseus intercedes and draws the wrath of Minos</a:t>
            </a:r>
            <a:endParaRPr lang="en-US" sz="2400" dirty="0">
              <a:latin typeface="Book Antiqua" panose="02040602050305030304" pitchFamily="18" charset="0"/>
            </a:endParaRPr>
          </a:p>
        </p:txBody>
      </p:sp>
      <p:sp>
        <p:nvSpPr>
          <p:cNvPr id="4" name="Content Placeholder 3"/>
          <p:cNvSpPr>
            <a:spLocks noGrp="1"/>
          </p:cNvSpPr>
          <p:nvPr>
            <p:ph sz="half" idx="2"/>
          </p:nvPr>
        </p:nvSpPr>
        <p:spPr>
          <a:xfrm>
            <a:off x="1120000" y="4683125"/>
            <a:ext cx="10312853" cy="1493838"/>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Minos calls upon Zeus to prove that he is his son and Zeus sends a thunderbolt</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Minos challenges Theseus to prove that he is the son of Poseidon and throws a ring into the sea for him to recover</a:t>
            </a:r>
            <a:endParaRPr lang="en-US" sz="2400" dirty="0">
              <a:latin typeface="Book Antiqua" panose="02040602050305030304" pitchFamily="18" charset="0"/>
            </a:endParaRPr>
          </a:p>
        </p:txBody>
      </p:sp>
      <p:pic>
        <p:nvPicPr>
          <p:cNvPr id="8194" name="Picture 2" descr="http://ts2.mm.bing.net/th?id=H.4874857831269177&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9874" y="1825625"/>
            <a:ext cx="24193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241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THE LABRYNITH</a:t>
            </a:r>
            <a:endParaRPr lang="en-US" dirty="0"/>
          </a:p>
        </p:txBody>
      </p:sp>
      <p:sp>
        <p:nvSpPr>
          <p:cNvPr id="3" name="Content Placeholder 2"/>
          <p:cNvSpPr>
            <a:spLocks noGrp="1"/>
          </p:cNvSpPr>
          <p:nvPr>
            <p:ph sz="half" idx="1"/>
          </p:nvPr>
        </p:nvSpPr>
        <p:spPr>
          <a:xfrm>
            <a:off x="1120000" y="4683124"/>
            <a:ext cx="10424300" cy="1927225"/>
          </a:xfrm>
        </p:spPr>
        <p:txBody>
          <a:bodyPr>
            <a:normAutofit/>
          </a:bodyPr>
          <a:lstStyle/>
          <a:p>
            <a:pPr>
              <a:buFont typeface="Wingdings" panose="05000000000000000000" pitchFamily="2" charset="2"/>
              <a:buChar char="Ø"/>
            </a:pPr>
            <a:r>
              <a:rPr lang="en-US" dirty="0" smtClean="0"/>
              <a:t> </a:t>
            </a:r>
            <a:r>
              <a:rPr lang="en-US" sz="2400" dirty="0" smtClean="0">
                <a:latin typeface="Book Antiqua" panose="02040602050305030304" pitchFamily="18" charset="0"/>
              </a:rPr>
              <a:t>Theseus takes the remaining youths and Ariadne and her sister Phaedra and sail for Athens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they stop at the island of Naxos (Dia) for rest where Athena tells Theseus to abandon Ariadne and sail for home </a:t>
            </a:r>
            <a:endParaRPr lang="en-US" dirty="0"/>
          </a:p>
        </p:txBody>
      </p:sp>
      <p:sp>
        <p:nvSpPr>
          <p:cNvPr id="4" name="Content Placeholder 3"/>
          <p:cNvSpPr>
            <a:spLocks noGrp="1"/>
          </p:cNvSpPr>
          <p:nvPr>
            <p:ph sz="half" idx="2"/>
          </p:nvPr>
        </p:nvSpPr>
        <p:spPr>
          <a:xfrm>
            <a:off x="3539350" y="1825625"/>
            <a:ext cx="8004950" cy="2857500"/>
          </a:xfrm>
        </p:spPr>
        <p:txBody>
          <a:bodyPr>
            <a:normAutofit/>
          </a:bodyPr>
          <a:lstStyle/>
          <a:p>
            <a:pPr>
              <a:buFont typeface="Wingdings" panose="05000000000000000000" pitchFamily="2" charset="2"/>
              <a:buChar char="Ø"/>
            </a:pPr>
            <a:r>
              <a:rPr lang="en-US" sz="2400" dirty="0" smtClean="0">
                <a:latin typeface="Book Antiqua" panose="02040602050305030304" pitchFamily="18" charset="0"/>
              </a:rPr>
              <a:t> Theseus recovers the ring and returns to the ship and sails to Crete</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Ariadne falls in love with Theseus and gives him a ball of thread which had been a gift to her from Hephaestus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Theseus attaches the thread to the entrance gate and finds his way to the Minotaur and slays him in his sleep</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Theseus uses the thread to escape the Labyrinth </a:t>
            </a:r>
            <a:endParaRPr lang="en-US" sz="2400" dirty="0">
              <a:latin typeface="Book Antiqua" panose="02040602050305030304" pitchFamily="18" charset="0"/>
            </a:endParaRPr>
          </a:p>
        </p:txBody>
      </p:sp>
      <p:pic>
        <p:nvPicPr>
          <p:cNvPr id="9218" name="Picture 2" descr="http://ts2.mm.bing.net/th?id=H.4874857831269177&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000" y="1825625"/>
            <a:ext cx="24193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374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THE LABRYNITH</a:t>
            </a:r>
            <a:endParaRPr lang="en-US" dirty="0"/>
          </a:p>
        </p:txBody>
      </p:sp>
      <p:sp>
        <p:nvSpPr>
          <p:cNvPr id="3" name="Content Placeholder 2"/>
          <p:cNvSpPr>
            <a:spLocks noGrp="1"/>
          </p:cNvSpPr>
          <p:nvPr>
            <p:ph idx="1"/>
          </p:nvPr>
        </p:nvSpPr>
        <p:spPr>
          <a:xfrm>
            <a:off x="3467597" y="2055813"/>
            <a:ext cx="7659749" cy="4351338"/>
          </a:xfrm>
        </p:spPr>
        <p:txBody>
          <a:bodyPr>
            <a:normAutofit fontScale="92500" lnSpcReduction="10000"/>
          </a:bodyPr>
          <a:lstStyle/>
          <a:p>
            <a:pPr>
              <a:buFont typeface="Wingdings" panose="05000000000000000000" pitchFamily="2" charset="2"/>
              <a:buChar char="Ø"/>
            </a:pPr>
            <a:r>
              <a:rPr lang="en-US" sz="2400" dirty="0" smtClean="0">
                <a:latin typeface="Book Antiqua" panose="02040602050305030304" pitchFamily="18" charset="0"/>
              </a:rPr>
              <a:t> If Theseus was victorious, he was to change the sails from black to white</a:t>
            </a:r>
          </a:p>
          <a:p>
            <a:pPr>
              <a:buFont typeface="Wingdings" panose="05000000000000000000" pitchFamily="2" charset="2"/>
              <a:buChar char="Ø"/>
            </a:pPr>
            <a:r>
              <a:rPr lang="en-US" sz="2400" dirty="0" smtClean="0">
                <a:latin typeface="Book Antiqua" panose="02040602050305030304" pitchFamily="18" charset="0"/>
              </a:rPr>
              <a:t>In his despair at leaving Ariadne behind he forgets to change the sails before sailing home</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Aegeus sees the black sail and throws himself either off a cliff or from the temple of Poseidon into the sea</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it is still called the Aegean Sea</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 ship was preserved in the harbor of Athens and was used to pay tribute to Apollo every year at Delos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no executions were allowed during this time (several weeks)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rotting parts were replaced which leads to the Ship of Theseus Paradox</a:t>
            </a:r>
            <a:endParaRPr lang="en-US" sz="2400" dirty="0">
              <a:latin typeface="Book Antiqua" panose="02040602050305030304" pitchFamily="18" charset="0"/>
            </a:endParaRPr>
          </a:p>
        </p:txBody>
      </p:sp>
      <p:pic>
        <p:nvPicPr>
          <p:cNvPr id="10242" name="Picture 2" descr="http://ts4.mm.bing.net/th?id=H.4917309299033611&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170" y="2055813"/>
            <a:ext cx="2884427" cy="4164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470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Book Antiqua" panose="02040602050305030304" pitchFamily="18" charset="0"/>
              </a:rPr>
              <a:t>ARIADNE</a:t>
            </a:r>
            <a:endParaRPr lang="en-US" dirty="0">
              <a:latin typeface="Book Antiqua" panose="02040602050305030304"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dirty="0" smtClean="0"/>
              <a:t> </a:t>
            </a:r>
            <a:r>
              <a:rPr lang="en-US" sz="2400" dirty="0" smtClean="0">
                <a:latin typeface="Book Antiqua" panose="02040602050305030304" pitchFamily="18" charset="0"/>
              </a:rPr>
              <a:t>Some sources state that Ariadne gives Theseus a wreath that lights the way to aid in his escape</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Bacchylides says that Theseus brought the wreath with him, a gift from Amphitrite</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Either way Ariadne wears the wreath on the flight from Crete until she is deserted by Theseus and found by Dionysus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Dionysus takes the wreath from her and sets in the heavens as the constellation </a:t>
            </a:r>
            <a:r>
              <a:rPr lang="en-US" sz="2400" dirty="0" smtClean="0">
                <a:solidFill>
                  <a:schemeClr val="accent6"/>
                </a:solidFill>
                <a:latin typeface="Book Antiqua" panose="02040602050305030304" pitchFamily="18" charset="0"/>
              </a:rPr>
              <a:t>Corona</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Hesiod makes her the wife of Dionysus whom Zeus makes immortal (</a:t>
            </a:r>
            <a:r>
              <a:rPr lang="en-US" sz="2400" i="1" dirty="0" smtClean="0">
                <a:latin typeface="Book Antiqua" panose="02040602050305030304" pitchFamily="18" charset="0"/>
              </a:rPr>
              <a:t>Theogony</a:t>
            </a:r>
            <a:r>
              <a:rPr lang="en-US" sz="2400" dirty="0" smtClean="0">
                <a:latin typeface="Book Antiqua" panose="02040602050305030304" pitchFamily="18" charset="0"/>
              </a:rPr>
              <a:t>)</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Homer states that she was killed by Artemis for eloping with Theseus while betrothed to Dionysus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one last version states that Theseus and Ariadne sailed to Cyprus where they are separated by a storm and she dies giving birth to his child</a:t>
            </a:r>
            <a:endParaRPr lang="en-US" dirty="0"/>
          </a:p>
        </p:txBody>
      </p:sp>
    </p:spTree>
    <p:extLst>
      <p:ext uri="{BB962C8B-B14F-4D97-AF65-F5344CB8AC3E}">
        <p14:creationId xmlns:p14="http://schemas.microsoft.com/office/powerpoint/2010/main" val="1769726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ATHENS (HOME AT LAST)</a:t>
            </a:r>
            <a:endParaRPr lang="en-US" dirty="0">
              <a:latin typeface="Book Antiqua" panose="02040602050305030304" pitchFamily="18" charset="0"/>
            </a:endParaRPr>
          </a:p>
        </p:txBody>
      </p:sp>
      <p:sp>
        <p:nvSpPr>
          <p:cNvPr id="3" name="Content Placeholder 2"/>
          <p:cNvSpPr>
            <a:spLocks noGrp="1"/>
          </p:cNvSpPr>
          <p:nvPr>
            <p:ph idx="1"/>
          </p:nvPr>
        </p:nvSpPr>
        <p:spPr>
          <a:xfrm>
            <a:off x="964425" y="1781174"/>
            <a:ext cx="6282286" cy="5032375"/>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While on the journey to Athens, Plutarch states that Theseus sails to Delos where he and his companions dance the Crane Dance (</a:t>
            </a:r>
            <a:r>
              <a:rPr lang="en-US" sz="2400" i="1" dirty="0" smtClean="0">
                <a:latin typeface="Book Antiqua" panose="02040602050305030304" pitchFamily="18" charset="0"/>
              </a:rPr>
              <a:t>geranos</a:t>
            </a:r>
            <a:r>
              <a:rPr lang="en-US" sz="2400" dirty="0" smtClean="0">
                <a:latin typeface="Book Antiqua" panose="02040602050305030304" pitchFamily="18" charset="0"/>
              </a:rPr>
              <a:t>)</a:t>
            </a:r>
            <a:endParaRPr lang="en-US" sz="2400" dirty="0">
              <a:latin typeface="Book Antiqua" panose="02040602050305030304" pitchFamily="18" charset="0"/>
            </a:endParaRPr>
          </a:p>
          <a:p>
            <a:pPr>
              <a:buFont typeface="Wingdings" panose="05000000000000000000" pitchFamily="2" charset="2"/>
              <a:buChar char="Ø"/>
            </a:pPr>
            <a:r>
              <a:rPr lang="en-US" sz="2400" dirty="0" smtClean="0">
                <a:latin typeface="Book Antiqua" panose="02040602050305030304" pitchFamily="18" charset="0"/>
              </a:rPr>
              <a:t> Theseus becomes king with the death of Aegeus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he reinstitutes the Isthmian Games (emulating Heracles’ founding of the Olympics)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Institutes </a:t>
            </a:r>
            <a:r>
              <a:rPr lang="en-US" sz="2400" i="1" dirty="0" smtClean="0">
                <a:latin typeface="Book Antiqua" panose="02040602050305030304" pitchFamily="18" charset="0"/>
              </a:rPr>
              <a:t>synoecism</a:t>
            </a:r>
            <a:r>
              <a:rPr lang="en-US" sz="2400" dirty="0" smtClean="0">
                <a:latin typeface="Book Antiqua" panose="02040602050305030304" pitchFamily="18" charset="0"/>
              </a:rPr>
              <a:t>, or the union of different villages surrounding Athens with Athens as the center</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Organized the Athenian people into three classes: nobles, farmers and craftsmen</a:t>
            </a:r>
            <a:endParaRPr lang="en-US" sz="2400" dirty="0">
              <a:latin typeface="Book Antiqua" panose="02040602050305030304" pitchFamily="18" charset="0"/>
            </a:endParaRPr>
          </a:p>
        </p:txBody>
      </p:sp>
      <p:pic>
        <p:nvPicPr>
          <p:cNvPr id="4" name="Picture 3"/>
          <p:cNvPicPr>
            <a:picLocks noChangeAspect="1"/>
          </p:cNvPicPr>
          <p:nvPr/>
        </p:nvPicPr>
        <p:blipFill>
          <a:blip r:embed="rId2"/>
          <a:stretch>
            <a:fillRect/>
          </a:stretch>
        </p:blipFill>
        <p:spPr>
          <a:xfrm>
            <a:off x="7409020" y="1886857"/>
            <a:ext cx="4437124" cy="3831772"/>
          </a:xfrm>
          <a:prstGeom prst="rect">
            <a:avLst/>
          </a:prstGeom>
        </p:spPr>
      </p:pic>
    </p:spTree>
    <p:extLst>
      <p:ext uri="{BB962C8B-B14F-4D97-AF65-F5344CB8AC3E}">
        <p14:creationId xmlns:p14="http://schemas.microsoft.com/office/powerpoint/2010/main" val="3999851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Book Antiqua" panose="02040602050305030304" pitchFamily="18" charset="0"/>
              </a:rPr>
              <a:t>THE AMAZONS</a:t>
            </a:r>
            <a:endParaRPr lang="en-US" dirty="0">
              <a:solidFill>
                <a:schemeClr val="tx1"/>
              </a:solidFill>
              <a:latin typeface="Book Antiqua" panose="02040602050305030304" pitchFamily="18" charset="0"/>
            </a:endParaRPr>
          </a:p>
        </p:txBody>
      </p:sp>
      <p:sp>
        <p:nvSpPr>
          <p:cNvPr id="3" name="Content Placeholder 2"/>
          <p:cNvSpPr>
            <a:spLocks noGrp="1"/>
          </p:cNvSpPr>
          <p:nvPr>
            <p:ph idx="1"/>
          </p:nvPr>
        </p:nvSpPr>
        <p:spPr>
          <a:xfrm>
            <a:off x="1120000" y="1825625"/>
            <a:ext cx="6659657" cy="4351338"/>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Theseus joined Heracles in his expedition against the Amazons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received the Amazon queen Antiope as his part of the spoils (some sources say it was Hippolyta) who bore him Hippolytus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 Amazons return the favor and invade Attica but are defeated </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scenes from the battle are depicted in the Hephaestaeum at Athens and the Stoa Poecile (Painted Colonnade); the metopes of the Parthenon; the shield of Athena Parthenos on the Acropolis; and the pedestal of the statue of Zeus at Olympus</a:t>
            </a:r>
            <a:endParaRPr lang="en-US" sz="2400" dirty="0">
              <a:latin typeface="Book Antiqua" panose="02040602050305030304" pitchFamily="18" charset="0"/>
            </a:endParaRPr>
          </a:p>
        </p:txBody>
      </p:sp>
      <p:pic>
        <p:nvPicPr>
          <p:cNvPr id="12290" name="Picture 2" descr="http://ts3.mm.bing.net/th?id=H.4692373276066958&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9658" y="1825624"/>
            <a:ext cx="3401786" cy="4535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479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PIRITHOÜS</a:t>
            </a:r>
            <a:endParaRPr lang="en-US" dirty="0">
              <a:latin typeface="Book Antiqua" panose="0204060205030503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a:t>
            </a:r>
            <a:r>
              <a:rPr lang="en-US" dirty="0" smtClean="0">
                <a:latin typeface="Book Antiqua" panose="02040602050305030304" pitchFamily="18" charset="0"/>
              </a:rPr>
              <a:t>King of the Lapiths and the son of Ixion (some say Zeus)</a:t>
            </a:r>
          </a:p>
          <a:p>
            <a:pPr>
              <a:buFont typeface="Wingdings" panose="05000000000000000000" pitchFamily="2" charset="2"/>
              <a:buChar char="Ø"/>
            </a:pPr>
            <a:r>
              <a:rPr lang="en-US" dirty="0" smtClean="0">
                <a:latin typeface="Book Antiqua" panose="02040602050305030304" pitchFamily="18" charset="0"/>
              </a:rPr>
              <a:t> Gained the friendship of Theseus when he stole his cattle</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When about to be caught, Pirithoüs turned and greeted Theseus who welcomed his bold behavior</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was saved by Theseus during the Calydonian boar hunt </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Theseus attended the wedding of Pirithoüs and Hippodamia</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 Centaurs were also invited since they were related to the bride</a:t>
            </a:r>
          </a:p>
          <a:p>
            <a:pPr>
              <a:buFont typeface="Wingdings" panose="05000000000000000000" pitchFamily="2" charset="2"/>
              <a:buChar char="Ø"/>
            </a:pPr>
            <a:r>
              <a:rPr lang="en-US" dirty="0" smtClean="0">
                <a:latin typeface="Book Antiqua" panose="02040602050305030304" pitchFamily="18" charset="0"/>
              </a:rPr>
              <a:t> The Centaur Eurytrion became drunk and attempted to abduct the females as well as the bride</a:t>
            </a:r>
            <a:endParaRPr lang="en-US" dirty="0">
              <a:latin typeface="Book Antiqua" panose="02040602050305030304" pitchFamily="18" charset="0"/>
            </a:endParaRPr>
          </a:p>
        </p:txBody>
      </p:sp>
    </p:spTree>
    <p:extLst>
      <p:ext uri="{BB962C8B-B14F-4D97-AF65-F5344CB8AC3E}">
        <p14:creationId xmlns:p14="http://schemas.microsoft.com/office/powerpoint/2010/main" val="171021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HOUSE OF CECROPS</a:t>
            </a:r>
            <a:endParaRPr lang="en-US" dirty="0"/>
          </a:p>
        </p:txBody>
      </p:sp>
      <p:sp>
        <p:nvSpPr>
          <p:cNvPr id="5" name="Content Placeholder 4"/>
          <p:cNvSpPr>
            <a:spLocks noGrp="1"/>
          </p:cNvSpPr>
          <p:nvPr>
            <p:ph idx="1"/>
          </p:nvPr>
        </p:nvSpPr>
        <p:spPr>
          <a:xfrm>
            <a:off x="1120000" y="1825625"/>
            <a:ext cx="10233800" cy="4912800"/>
          </a:xfrm>
        </p:spPr>
        <p:txBody>
          <a:bodyPr>
            <a:normAutofit lnSpcReduction="10000"/>
          </a:bodyPr>
          <a:lstStyle/>
          <a:p>
            <a:pPr>
              <a:buFont typeface="Wingdings" panose="05000000000000000000" pitchFamily="2" charset="2"/>
              <a:buChar char="Ø"/>
            </a:pPr>
            <a:r>
              <a:rPr lang="en-US" dirty="0" smtClean="0"/>
              <a:t> </a:t>
            </a:r>
            <a:r>
              <a:rPr lang="en-US" dirty="0" smtClean="0">
                <a:latin typeface="Book Antiqua" panose="02040602050305030304" pitchFamily="18" charset="0"/>
              </a:rPr>
              <a:t>two of the daughters could not resist:  looked into the chest, were driven mad, and threw themselves off the acropolis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Athena took him back and raised him herself</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as king of Athens instituted the festival of the Panathenaea</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 daughters of Cecrops were Aglauros (bright), Herse (dew) and Pandrosos (all-dew) </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Herse loved by Hermes and is the mother of Cephalus, beloved by Eos (Aurora) and married to Procris, daughter of Erechtheus and Praxithea (sisters are Creusa and Orithyia) </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Aurora tempts Cephalus to test the faithfulness of Procris (Ovid, </a:t>
            </a:r>
            <a:r>
              <a:rPr lang="en-US" i="1" dirty="0" smtClean="0">
                <a:latin typeface="Book Antiqua" panose="02040602050305030304" pitchFamily="18" charset="0"/>
              </a:rPr>
              <a:t>Metamorphoses</a:t>
            </a:r>
            <a:r>
              <a:rPr lang="en-US" dirty="0" smtClean="0">
                <a:latin typeface="Book Antiqua" panose="02040602050305030304" pitchFamily="18" charset="0"/>
              </a:rPr>
              <a:t>)</a:t>
            </a:r>
            <a:endParaRPr lang="en-US" dirty="0"/>
          </a:p>
        </p:txBody>
      </p:sp>
    </p:spTree>
    <p:extLst>
      <p:ext uri="{BB962C8B-B14F-4D97-AF65-F5344CB8AC3E}">
        <p14:creationId xmlns:p14="http://schemas.microsoft.com/office/powerpoint/2010/main" val="881407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dirty="0">
                <a:latin typeface="Book Antiqua" panose="02040602050305030304" pitchFamily="18" charset="0"/>
              </a:rPr>
              <a:t>PIRITHOÜS</a:t>
            </a:r>
            <a:endParaRPr lang="en-US" dirty="0"/>
          </a:p>
        </p:txBody>
      </p:sp>
      <p:pic>
        <p:nvPicPr>
          <p:cNvPr id="1026" name="Picture 2" descr="http://ts1.mm.bing.net/th?id=H.4869424711730020&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377" y="1825625"/>
            <a:ext cx="3316405" cy="3769958"/>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3766782" y="1825625"/>
            <a:ext cx="7587018" cy="3769958"/>
          </a:xfrm>
        </p:spPr>
        <p:txBody>
          <a:bodyPr/>
          <a:lstStyle/>
          <a:p>
            <a:pPr>
              <a:buFont typeface="Wingdings" panose="05000000000000000000" pitchFamily="2" charset="2"/>
              <a:buChar char="Ø"/>
            </a:pPr>
            <a:r>
              <a:rPr lang="en-US" dirty="0" smtClean="0">
                <a:latin typeface="Book Antiqua" panose="02040602050305030304" pitchFamily="18" charset="0"/>
              </a:rPr>
              <a:t> the battle that followed was called the Centauromachy</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 Centaurs were defeated</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Hippodamia bore a son Polypoetes</a:t>
            </a:r>
            <a:r>
              <a:rPr lang="en-US" dirty="0">
                <a:latin typeface="Book Antiqua" panose="02040602050305030304" pitchFamily="18" charset="0"/>
              </a:rPr>
              <a:t> </a:t>
            </a:r>
            <a:r>
              <a:rPr lang="en-US" dirty="0" smtClean="0">
                <a:latin typeface="Book Antiqua" panose="02040602050305030304" pitchFamily="18" charset="0"/>
              </a:rPr>
              <a:t>but died soon after his birth</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After the death of Hippodamia, Pirithoüs and Theseus decide to  find new wives</a:t>
            </a:r>
            <a:endParaRPr lang="en-US" dirty="0">
              <a:latin typeface="Book Antiqua" panose="02040602050305030304" pitchFamily="18" charset="0"/>
            </a:endParaRPr>
          </a:p>
        </p:txBody>
      </p:sp>
    </p:spTree>
    <p:extLst>
      <p:ext uri="{BB962C8B-B14F-4D97-AF65-F5344CB8AC3E}">
        <p14:creationId xmlns:p14="http://schemas.microsoft.com/office/powerpoint/2010/main" val="2643259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PIRITHOÜS</a:t>
            </a:r>
            <a:endParaRPr lang="en-US" dirty="0"/>
          </a:p>
        </p:txBody>
      </p:sp>
      <p:sp>
        <p:nvSpPr>
          <p:cNvPr id="3" name="Content Placeholder 2"/>
          <p:cNvSpPr>
            <a:spLocks noGrp="1"/>
          </p:cNvSpPr>
          <p:nvPr>
            <p:ph idx="1"/>
          </p:nvPr>
        </p:nvSpPr>
        <p:spPr>
          <a:xfrm>
            <a:off x="464024" y="1825625"/>
            <a:ext cx="7710985" cy="4351338"/>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Theseus decides to abduct Helen, who was a young girl at the time</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 abduction is successful and Helen is left with Aethra while Theseus and Pirithoüs go to the Underworld to abduct Persephone</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They are seated on the Chairs of Forgetfulness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Theseus is rescued by Heracles but Pirithoüs cannot be moved</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While in the Underworld, Castor and Pollux retrieve Helen and take Aethra and Physadeia, the sister of Pirithoüs, as handmaids who accompany Helen to Troy (Hyginus, </a:t>
            </a:r>
            <a:r>
              <a:rPr lang="en-US" sz="2400" i="1" dirty="0" smtClean="0">
                <a:latin typeface="Book Antiqua" panose="02040602050305030304" pitchFamily="18" charset="0"/>
              </a:rPr>
              <a:t>Fabulae) </a:t>
            </a:r>
            <a:endParaRPr lang="en-US" sz="2400" dirty="0">
              <a:latin typeface="Book Antiqua" panose="02040602050305030304" pitchFamily="18" charset="0"/>
            </a:endParaRPr>
          </a:p>
        </p:txBody>
      </p:sp>
      <p:pic>
        <p:nvPicPr>
          <p:cNvPr id="2050" name="Picture 2" descr="http://ts3.mm.bing.net/th?id=H.4539837537845422&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5009" y="1814477"/>
            <a:ext cx="346809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724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14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PHAEDRA</a:t>
            </a:r>
            <a:endParaRPr lang="en-US" dirty="0">
              <a:latin typeface="Book Antiqua" panose="02040602050305030304" pitchFamily="18" charset="0"/>
            </a:endParaRPr>
          </a:p>
        </p:txBody>
      </p:sp>
      <p:sp>
        <p:nvSpPr>
          <p:cNvPr id="3" name="Content Placeholder 2"/>
          <p:cNvSpPr>
            <a:spLocks noGrp="1"/>
          </p:cNvSpPr>
          <p:nvPr>
            <p:ph idx="1"/>
          </p:nvPr>
        </p:nvSpPr>
        <p:spPr>
          <a:xfrm>
            <a:off x="1120000" y="1825625"/>
            <a:ext cx="10233800" cy="4701784"/>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Theseus returned from the Underworld less part of his buttocks which stuck to the Chair of Forgetfulness (called “hypolispos” which means “hind parts rubbed smooth”</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Theseus loses interest in Hippolyta when he sees Phaedra (name means bright) and marries her</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They have two sons: Demophon and Acamas  </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When Phaedra sees Hippolytus who was a devout follower of Artemis, she becomes smitten with him and makes advances to him, while Theseus is away, which he rejects</a:t>
            </a:r>
          </a:p>
          <a:p>
            <a:pPr>
              <a:buFont typeface="Wingdings" panose="05000000000000000000" pitchFamily="2" charset="2"/>
              <a:buChar char="Ø"/>
            </a:pPr>
            <a:r>
              <a:rPr lang="en-US" sz="2400" dirty="0" smtClean="0">
                <a:latin typeface="Book Antiqua" panose="02040602050305030304" pitchFamily="18" charset="0"/>
              </a:rPr>
              <a:t> Some sources say that Phaedra’s nurse tells Hippolytus of Phaedra’s feelings for him</a:t>
            </a:r>
          </a:p>
          <a:p>
            <a:pPr>
              <a:buFont typeface="Wingdings" panose="05000000000000000000" pitchFamily="2" charset="2"/>
              <a:buChar char="Ø"/>
            </a:pPr>
            <a:r>
              <a:rPr lang="en-US" sz="2400" dirty="0" smtClean="0">
                <a:latin typeface="Book Antiqua" panose="02040602050305030304" pitchFamily="18" charset="0"/>
              </a:rPr>
              <a:t> Either way Phaedra hangs herself and leaves a note accusing him of making advances toward her</a:t>
            </a:r>
            <a:endParaRPr lang="en-US" sz="2400" dirty="0">
              <a:latin typeface="Book Antiqua" panose="02040602050305030304" pitchFamily="18" charset="0"/>
            </a:endParaRPr>
          </a:p>
        </p:txBody>
      </p:sp>
    </p:spTree>
    <p:extLst>
      <p:ext uri="{BB962C8B-B14F-4D97-AF65-F5344CB8AC3E}">
        <p14:creationId xmlns:p14="http://schemas.microsoft.com/office/powerpoint/2010/main" val="39620333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PHAEDRA</a:t>
            </a:r>
            <a:endParaRPr lang="en-US" dirty="0"/>
          </a:p>
        </p:txBody>
      </p:sp>
      <p:sp>
        <p:nvSpPr>
          <p:cNvPr id="3" name="Content Placeholder 2"/>
          <p:cNvSpPr>
            <a:spLocks noGrp="1"/>
          </p:cNvSpPr>
          <p:nvPr>
            <p:ph idx="1"/>
          </p:nvPr>
        </p:nvSpPr>
        <p:spPr>
          <a:xfrm>
            <a:off x="1120000" y="1825625"/>
            <a:ext cx="6954855" cy="4351338"/>
          </a:xfrm>
        </p:spPr>
        <p:txBody>
          <a:bodyPr>
            <a:normAutofit lnSpcReduction="10000"/>
          </a:bodyPr>
          <a:lstStyle/>
          <a:p>
            <a:pPr>
              <a:buFont typeface="Wingdings" panose="05000000000000000000" pitchFamily="2" charset="2"/>
              <a:buChar char="Ø"/>
            </a:pPr>
            <a:r>
              <a:rPr lang="en-US" sz="2400" dirty="0" smtClean="0">
                <a:solidFill>
                  <a:schemeClr val="tx1"/>
                </a:solidFill>
                <a:latin typeface="Book Antiqua" panose="02040602050305030304" pitchFamily="18" charset="0"/>
              </a:rPr>
              <a:t> Theseus becomes enraged and banishes Hippolytus and calls on Poseidon to destroy him</a:t>
            </a:r>
          </a:p>
          <a:p>
            <a:pPr>
              <a:buFont typeface="Wingdings" panose="05000000000000000000" pitchFamily="2" charset="2"/>
              <a:buChar char="Ø"/>
            </a:pPr>
            <a:r>
              <a:rPr lang="en-US" sz="2400" dirty="0">
                <a:solidFill>
                  <a:schemeClr val="tx1"/>
                </a:solidFill>
                <a:latin typeface="Book Antiqua" panose="02040602050305030304" pitchFamily="18" charset="0"/>
              </a:rPr>
              <a:t> </a:t>
            </a:r>
            <a:r>
              <a:rPr lang="en-US" sz="2400" dirty="0" smtClean="0">
                <a:solidFill>
                  <a:schemeClr val="tx1"/>
                </a:solidFill>
                <a:latin typeface="Book Antiqua" panose="02040602050305030304" pitchFamily="18" charset="0"/>
              </a:rPr>
              <a:t>Poseidon sends a bull from the sea which causes the horses to bolt throwing Hippolytus from the chariot, almost dragging him to death (supposedly the third wish granted by Poseidon to Theseus with the other two being to escape the Labyrinth and to escape from Hades)</a:t>
            </a:r>
          </a:p>
          <a:p>
            <a:pPr>
              <a:buFont typeface="Wingdings" panose="05000000000000000000" pitchFamily="2" charset="2"/>
              <a:buChar char="Ø"/>
            </a:pPr>
            <a:r>
              <a:rPr lang="en-US" sz="2400" dirty="0">
                <a:solidFill>
                  <a:schemeClr val="tx1"/>
                </a:solidFill>
                <a:latin typeface="Book Antiqua" panose="02040602050305030304" pitchFamily="18" charset="0"/>
              </a:rPr>
              <a:t> </a:t>
            </a:r>
            <a:r>
              <a:rPr lang="en-US" sz="2400" dirty="0" smtClean="0">
                <a:solidFill>
                  <a:schemeClr val="tx1"/>
                </a:solidFill>
                <a:latin typeface="Book Antiqua" panose="02040602050305030304" pitchFamily="18" charset="0"/>
              </a:rPr>
              <a:t>His body is returned to the palace where he is reconciled with Theseus  after Artemis intercedes and promises a cult following for him</a:t>
            </a:r>
          </a:p>
          <a:p>
            <a:pPr marL="0" indent="0">
              <a:buNone/>
            </a:pPr>
            <a:endParaRPr lang="en-US" sz="2400" dirty="0">
              <a:solidFill>
                <a:schemeClr val="tx1"/>
              </a:solidFill>
              <a:latin typeface="Book Antiqua" panose="02040602050305030304" pitchFamily="18" charset="0"/>
            </a:endParaRPr>
          </a:p>
        </p:txBody>
      </p:sp>
      <p:pic>
        <p:nvPicPr>
          <p:cNvPr id="3080" name="Picture 8" descr="http://ts2.mm.bing.net/th?id=H.4781175998906545&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544" y="1886743"/>
            <a:ext cx="4032198" cy="3810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105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21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HIPPOLYTUS</a:t>
            </a:r>
            <a:endParaRPr lang="en-US" dirty="0"/>
          </a:p>
        </p:txBody>
      </p:sp>
      <p:sp>
        <p:nvSpPr>
          <p:cNvPr id="3" name="Content Placeholder 2"/>
          <p:cNvSpPr>
            <a:spLocks noGrp="1"/>
          </p:cNvSpPr>
          <p:nvPr>
            <p:ph idx="1"/>
          </p:nvPr>
        </p:nvSpPr>
        <p:spPr>
          <a:xfrm>
            <a:off x="5430128" y="1825625"/>
            <a:ext cx="5923671" cy="4351338"/>
          </a:xfrm>
        </p:spPr>
        <p:txBody>
          <a:bodyPr>
            <a:normAutofit fontScale="92500" lnSpcReduction="10000"/>
          </a:bodyPr>
          <a:lstStyle/>
          <a:p>
            <a:pPr>
              <a:buFont typeface="Wingdings" panose="05000000000000000000" pitchFamily="2" charset="2"/>
              <a:buChar char="Ø"/>
            </a:pPr>
            <a:r>
              <a:rPr lang="en-US" dirty="0" smtClean="0"/>
              <a:t> </a:t>
            </a:r>
            <a:r>
              <a:rPr lang="en-US" dirty="0" smtClean="0">
                <a:latin typeface="Book Antiqua" panose="02040602050305030304" pitchFamily="18" charset="0"/>
              </a:rPr>
              <a:t>Hippolytus was honored with a cult at Troezen in honor of Artemis in whose honor he avoided all women</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He was honored in Athens with a cult associated with Aphrodite whose temple “Aphrodite by Hippolytus” was on the south side of  the Acropolis</a:t>
            </a:r>
          </a:p>
          <a:p>
            <a:pPr>
              <a:buFont typeface="Wingdings" panose="05000000000000000000" pitchFamily="2" charset="2"/>
              <a:buChar char="Ø"/>
            </a:pPr>
            <a:r>
              <a:rPr lang="en-US" dirty="0" smtClean="0">
                <a:latin typeface="Book Antiqua" panose="02040602050305030304" pitchFamily="18" charset="0"/>
              </a:rPr>
              <a:t>Asclepius was said to have raised him from the dead </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He reappears in Latium as the god Virbius</a:t>
            </a:r>
            <a:endParaRPr lang="en-US" dirty="0"/>
          </a:p>
        </p:txBody>
      </p:sp>
      <p:pic>
        <p:nvPicPr>
          <p:cNvPr id="4100" name="Picture 4" descr="http://ts4.mm.bing.net/th?id=H.4811824900277355&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522" y="1825625"/>
            <a:ext cx="5002633" cy="4082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229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21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anose="02040602050305030304" pitchFamily="18" charset="0"/>
              </a:rPr>
              <a:t>THE DEATH OF THESEUS</a:t>
            </a:r>
            <a:endParaRPr lang="en-US" dirty="0">
              <a:latin typeface="Book Antiqua" panose="02040602050305030304" pitchFamily="18" charset="0"/>
            </a:endParaRPr>
          </a:p>
        </p:txBody>
      </p:sp>
      <p:sp>
        <p:nvSpPr>
          <p:cNvPr id="3" name="Content Placeholder 2"/>
          <p:cNvSpPr>
            <a:spLocks noGrp="1"/>
          </p:cNvSpPr>
          <p:nvPr>
            <p:ph idx="1"/>
          </p:nvPr>
        </p:nvSpPr>
        <p:spPr>
          <a:xfrm>
            <a:off x="1120000" y="1825625"/>
            <a:ext cx="10233800" cy="4729920"/>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After political unrest Theseus is driven from Athens by Menestheus who usurped the throne</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Menestheus was the Athenian leader at Troy according to Homer</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Theseus goes to the island of Scyros where he owned land</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He is killed by Lycomedes in whose court that Achilles hid disguised as a girl</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Demophon succeeded Menestheus after his death at Troy and returned Aethra to Athens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Demophon fell in love with a Thracian princess Phyllis and left her in Thrace promising to return</a:t>
            </a:r>
          </a:p>
          <a:p>
            <a:pPr>
              <a:buFont typeface="Wingdings" panose="05000000000000000000" pitchFamily="2" charset="2"/>
              <a:buChar char="Ø"/>
            </a:pPr>
            <a:r>
              <a:rPr lang="en-US" sz="2400" dirty="0" smtClean="0">
                <a:latin typeface="Book Antiqua" panose="02040602050305030304" pitchFamily="18" charset="0"/>
              </a:rPr>
              <a:t>When he did not return soon enough, she hung herself and was turned into an almond tree</a:t>
            </a:r>
          </a:p>
          <a:p>
            <a:pPr>
              <a:buFont typeface="Wingdings" panose="05000000000000000000" pitchFamily="2" charset="2"/>
              <a:buChar char="Ø"/>
            </a:pPr>
            <a:endParaRPr lang="en-US" sz="2400" dirty="0">
              <a:latin typeface="Book Antiqua" panose="02040602050305030304" pitchFamily="18" charset="0"/>
            </a:endParaRPr>
          </a:p>
        </p:txBody>
      </p:sp>
    </p:spTree>
    <p:extLst>
      <p:ext uri="{BB962C8B-B14F-4D97-AF65-F5344CB8AC3E}">
        <p14:creationId xmlns:p14="http://schemas.microsoft.com/office/powerpoint/2010/main" val="18638415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21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THE DEATH OF THESEUS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smtClean="0">
                <a:latin typeface="Book Antiqua" panose="02040602050305030304" pitchFamily="18" charset="0"/>
              </a:rPr>
              <a:t> The last king was Cordus who sacrificed himself to save Athens when the Peloponnesians invaded Athens</a:t>
            </a:r>
          </a:p>
          <a:p>
            <a:pPr>
              <a:buFont typeface="Wingdings" panose="05000000000000000000" pitchFamily="2" charset="2"/>
              <a:buChar char="Ø"/>
            </a:pPr>
            <a:r>
              <a:rPr lang="en-US" dirty="0" smtClean="0">
                <a:latin typeface="Book Antiqua" panose="02040602050305030304" pitchFamily="18" charset="0"/>
              </a:rPr>
              <a:t>The Delphic oracle prophesied that the side whose king was killed would win</a:t>
            </a:r>
          </a:p>
          <a:p>
            <a:pPr>
              <a:buFont typeface="Wingdings" panose="05000000000000000000" pitchFamily="2" charset="2"/>
              <a:buChar char="Ø"/>
            </a:pPr>
            <a:r>
              <a:rPr lang="en-US" dirty="0" smtClean="0">
                <a:latin typeface="Book Antiqua" panose="02040602050305030304" pitchFamily="18" charset="0"/>
              </a:rPr>
              <a:t>Cordus disguised himself as a peasant and crept into the Peloponnese camp and was killed giving Athens victory</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Theseus’ bones were returned to Athens by Cimon after the Persian War when the Greek allies conquered Scyros</a:t>
            </a:r>
          </a:p>
          <a:p>
            <a:pPr>
              <a:buFont typeface="Wingdings" panose="05000000000000000000" pitchFamily="2" charset="2"/>
              <a:buChar char="Ø"/>
            </a:pPr>
            <a:r>
              <a:rPr lang="en-US" dirty="0" smtClean="0">
                <a:latin typeface="Book Antiqua" panose="02040602050305030304" pitchFamily="18" charset="0"/>
              </a:rPr>
              <a:t>The return of the bones gave Athens claim to lead the Ionian Greeks</a:t>
            </a:r>
          </a:p>
          <a:p>
            <a:pPr marL="0" indent="0" algn="ctr">
              <a:buNone/>
            </a:pPr>
            <a:r>
              <a:rPr lang="en-US" i="1" dirty="0" smtClean="0">
                <a:latin typeface="Book Antiqua" panose="02040602050305030304" pitchFamily="18" charset="0"/>
              </a:rPr>
              <a:t>finis</a:t>
            </a:r>
            <a:endParaRPr lang="en-US" i="1" dirty="0">
              <a:latin typeface="Book Antiqua" panose="02040602050305030304" pitchFamily="18" charset="0"/>
            </a:endParaRPr>
          </a:p>
        </p:txBody>
      </p:sp>
    </p:spTree>
    <p:extLst>
      <p:ext uri="{BB962C8B-B14F-4D97-AF65-F5344CB8AC3E}">
        <p14:creationId xmlns:p14="http://schemas.microsoft.com/office/powerpoint/2010/main" val="17823883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21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Book Antiqua" panose="02040602050305030304" pitchFamily="18" charset="0"/>
              </a:rPr>
              <a:t>REFERENCES</a:t>
            </a:r>
            <a:endParaRPr lang="en-US" sz="6000" dirty="0">
              <a:latin typeface="Book Antiqua" panose="0204060205030503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Book Antiqua" panose="02040602050305030304" pitchFamily="18" charset="0"/>
              </a:rPr>
              <a:t>Gayley</a:t>
            </a:r>
            <a:r>
              <a:rPr lang="en-US" dirty="0">
                <a:latin typeface="Book Antiqua" panose="02040602050305030304" pitchFamily="18" charset="0"/>
              </a:rPr>
              <a:t>, Charles Mills. </a:t>
            </a:r>
            <a:r>
              <a:rPr lang="en-US" i="1" dirty="0">
                <a:latin typeface="Book Antiqua" panose="02040602050305030304" pitchFamily="18" charset="0"/>
              </a:rPr>
              <a:t>The Classical Myths in English Literature and in Art</a:t>
            </a:r>
            <a:r>
              <a:rPr lang="en-US" dirty="0">
                <a:latin typeface="Book Antiqua" panose="02040602050305030304" pitchFamily="18" charset="0"/>
              </a:rPr>
              <a:t>. New York: Blaisdell Publishing Company, 1963.</a:t>
            </a:r>
          </a:p>
          <a:p>
            <a:pPr marL="0" indent="0">
              <a:buNone/>
            </a:pPr>
            <a:r>
              <a:rPr lang="en-US" dirty="0">
                <a:latin typeface="Book Antiqua" panose="02040602050305030304" pitchFamily="18" charset="0"/>
              </a:rPr>
              <a:t>Hamilton, Edith. </a:t>
            </a:r>
            <a:r>
              <a:rPr lang="en-US" i="1" dirty="0">
                <a:latin typeface="Book Antiqua" panose="02040602050305030304" pitchFamily="18" charset="0"/>
              </a:rPr>
              <a:t>Mythology</a:t>
            </a:r>
            <a:r>
              <a:rPr lang="en-US" dirty="0">
                <a:latin typeface="Book Antiqua" panose="02040602050305030304" pitchFamily="18" charset="0"/>
              </a:rPr>
              <a:t>. New York: Grand Central Publishing, 2011.	</a:t>
            </a:r>
          </a:p>
          <a:p>
            <a:pPr marL="0" indent="0">
              <a:buNone/>
            </a:pPr>
            <a:r>
              <a:rPr lang="en-US" dirty="0">
                <a:latin typeface="Book Antiqua" panose="02040602050305030304" pitchFamily="18" charset="0"/>
              </a:rPr>
              <a:t>Morford, Mark P. O. </a:t>
            </a:r>
            <a:r>
              <a:rPr lang="en-US" i="1" dirty="0">
                <a:latin typeface="Book Antiqua" panose="02040602050305030304" pitchFamily="18" charset="0"/>
              </a:rPr>
              <a:t>Classical Mythology</a:t>
            </a:r>
            <a:r>
              <a:rPr lang="en-US" dirty="0">
                <a:latin typeface="Book Antiqua" panose="02040602050305030304" pitchFamily="18" charset="0"/>
              </a:rPr>
              <a:t>. New York: Longman, Inc., 1977.</a:t>
            </a:r>
          </a:p>
          <a:p>
            <a:pPr marL="0" indent="0">
              <a:buNone/>
            </a:pPr>
            <a:r>
              <a:rPr lang="en-US" dirty="0">
                <a:latin typeface="Book Antiqua" panose="02040602050305030304" pitchFamily="18" charset="0"/>
              </a:rPr>
              <a:t>Ovid. </a:t>
            </a:r>
            <a:r>
              <a:rPr lang="en-US" i="1" dirty="0">
                <a:latin typeface="Book Antiqua" panose="02040602050305030304" pitchFamily="18" charset="0"/>
              </a:rPr>
              <a:t>Metamorphoses</a:t>
            </a:r>
            <a:r>
              <a:rPr lang="en-US" dirty="0">
                <a:latin typeface="Book Antiqua" panose="02040602050305030304" pitchFamily="18" charset="0"/>
              </a:rPr>
              <a:t>. New York: Signet Classics, 2009.</a:t>
            </a:r>
          </a:p>
          <a:p>
            <a:pPr marL="0" indent="0">
              <a:buNone/>
            </a:pPr>
            <a:r>
              <a:rPr lang="en-US" dirty="0">
                <a:latin typeface="Book Antiqua" panose="02040602050305030304" pitchFamily="18" charset="0"/>
              </a:rPr>
              <a:t>Tripp, Edward. </a:t>
            </a:r>
            <a:r>
              <a:rPr lang="en-US" i="1" dirty="0">
                <a:latin typeface="Book Antiqua" panose="02040602050305030304" pitchFamily="18" charset="0"/>
              </a:rPr>
              <a:t>The Meridian Handbook of Classical Mythology</a:t>
            </a:r>
            <a:r>
              <a:rPr lang="en-US" dirty="0">
                <a:latin typeface="Book Antiqua" panose="02040602050305030304" pitchFamily="18" charset="0"/>
              </a:rPr>
              <a:t>. New York: Penguin Books, 1974.</a:t>
            </a:r>
          </a:p>
          <a:p>
            <a:pPr marL="0" indent="0">
              <a:buNone/>
            </a:pPr>
            <a:r>
              <a:rPr lang="en-US" i="1" dirty="0">
                <a:latin typeface="Book Antiqua" panose="02040602050305030304" pitchFamily="18" charset="0"/>
              </a:rPr>
              <a:t>www.wikipedia.org/greek mythology</a:t>
            </a:r>
            <a:r>
              <a:rPr lang="en-US" dirty="0">
                <a:latin typeface="Book Antiqua" panose="02040602050305030304" pitchFamily="18" charset="0"/>
              </a:rPr>
              <a:t>. 2014.</a:t>
            </a:r>
          </a:p>
          <a:p>
            <a:pPr>
              <a:buFont typeface="Wingdings" panose="05000000000000000000" pitchFamily="2" charset="2"/>
              <a:buChar char="Ø"/>
            </a:pPr>
            <a:endParaRPr lang="en-US" i="1" dirty="0">
              <a:latin typeface="Book Antiqua" panose="02040602050305030304" pitchFamily="18" charset="0"/>
            </a:endParaRPr>
          </a:p>
        </p:txBody>
      </p:sp>
    </p:spTree>
    <p:extLst>
      <p:ext uri="{BB962C8B-B14F-4D97-AF65-F5344CB8AC3E}">
        <p14:creationId xmlns:p14="http://schemas.microsoft.com/office/powerpoint/2010/main" val="1664833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HOUSE OF CECROPS</a:t>
            </a:r>
            <a:endParaRPr lang="en-US" dirty="0"/>
          </a:p>
        </p:txBody>
      </p:sp>
      <p:sp>
        <p:nvSpPr>
          <p:cNvPr id="4" name="Content Placeholder 3"/>
          <p:cNvSpPr>
            <a:spLocks noGrp="1"/>
          </p:cNvSpPr>
          <p:nvPr>
            <p:ph sz="half" idx="1"/>
          </p:nvPr>
        </p:nvSpPr>
        <p:spPr>
          <a:xfrm>
            <a:off x="1120000" y="1825625"/>
            <a:ext cx="6313264" cy="4351338"/>
          </a:xfrm>
        </p:spPr>
        <p:txBody>
          <a:bodyPr>
            <a:normAutofit/>
          </a:bodyPr>
          <a:lstStyle/>
          <a:p>
            <a:pPr>
              <a:buFont typeface="Wingdings" panose="05000000000000000000" pitchFamily="2" charset="2"/>
              <a:buChar char="Ø"/>
            </a:pPr>
            <a:r>
              <a:rPr lang="en-US" sz="2400" dirty="0" smtClean="0">
                <a:latin typeface="Book Antiqua" panose="02040602050305030304" pitchFamily="18" charset="0"/>
              </a:rPr>
              <a:t> </a:t>
            </a:r>
            <a:r>
              <a:rPr lang="en-US" sz="2200" dirty="0" smtClean="0">
                <a:latin typeface="Book Antiqua" panose="02040602050305030304" pitchFamily="18" charset="0"/>
              </a:rPr>
              <a:t>Cephalus tests her faithfulness disguised as a stranger and as she is about to yield reveals himself</a:t>
            </a:r>
          </a:p>
          <a:p>
            <a:pPr>
              <a:buFont typeface="Wingdings" panose="05000000000000000000" pitchFamily="2" charset="2"/>
              <a:buChar char="Ø"/>
            </a:pPr>
            <a:r>
              <a:rPr lang="en-US" sz="2200" dirty="0" smtClean="0">
                <a:latin typeface="Book Antiqua" panose="02040602050305030304" pitchFamily="18" charset="0"/>
              </a:rPr>
              <a:t>Procris leaves to follow Diana but is eventually reconciled with Cephalus</a:t>
            </a:r>
          </a:p>
          <a:p>
            <a:pPr>
              <a:buFont typeface="Wingdings" panose="05000000000000000000" pitchFamily="2" charset="2"/>
              <a:buChar char="Ø"/>
            </a:pPr>
            <a:r>
              <a:rPr lang="en-US" sz="2200" dirty="0">
                <a:latin typeface="Book Antiqua" panose="02040602050305030304" pitchFamily="18" charset="0"/>
              </a:rPr>
              <a:t> </a:t>
            </a:r>
            <a:r>
              <a:rPr lang="en-US" sz="2200" dirty="0" smtClean="0">
                <a:latin typeface="Book Antiqua" panose="02040602050305030304" pitchFamily="18" charset="0"/>
              </a:rPr>
              <a:t>Diana gives her a javelin that cannot miss its mark and a hound that always catches its prey</a:t>
            </a:r>
          </a:p>
          <a:p>
            <a:pPr marL="0" indent="0">
              <a:buNone/>
            </a:pPr>
            <a:endParaRPr lang="en-US" sz="2400" dirty="0">
              <a:latin typeface="Book Antiqua" panose="02040602050305030304" pitchFamily="18" charset="0"/>
            </a:endParaRPr>
          </a:p>
        </p:txBody>
      </p:sp>
      <p:sp>
        <p:nvSpPr>
          <p:cNvPr id="5" name="Content Placeholder 4"/>
          <p:cNvSpPr>
            <a:spLocks noGrp="1"/>
          </p:cNvSpPr>
          <p:nvPr>
            <p:ph sz="half" idx="2"/>
          </p:nvPr>
        </p:nvSpPr>
        <p:spPr>
          <a:xfrm>
            <a:off x="641699" y="4276578"/>
            <a:ext cx="10712101" cy="2035322"/>
          </a:xfrm>
        </p:spPr>
        <p:txBody>
          <a:bodyPr>
            <a:normAutofit/>
          </a:bodyPr>
          <a:lstStyle/>
          <a:p>
            <a:pPr lvl="1">
              <a:buFont typeface="Wingdings" panose="05000000000000000000" pitchFamily="2" charset="2"/>
              <a:buChar char="Ø"/>
            </a:pPr>
            <a:r>
              <a:rPr lang="en-US" sz="2200" dirty="0" smtClean="0">
                <a:latin typeface="Book Antiqua" panose="02040602050305030304" pitchFamily="18" charset="0"/>
              </a:rPr>
              <a:t> The hound’s name was Laelaps and was turned to stone while chasing the Teumessian fox (also turned to stone) by Zeus since the fox could never be caught</a:t>
            </a:r>
          </a:p>
          <a:p>
            <a:pPr lvl="1">
              <a:buFont typeface="Wingdings" panose="05000000000000000000" pitchFamily="2" charset="2"/>
              <a:buChar char="Ø"/>
            </a:pPr>
            <a:r>
              <a:rPr lang="en-US" sz="2200" dirty="0">
                <a:latin typeface="Book Antiqua" panose="02040602050305030304" pitchFamily="18" charset="0"/>
              </a:rPr>
              <a:t> </a:t>
            </a:r>
            <a:r>
              <a:rPr lang="en-US" sz="2200" dirty="0" smtClean="0">
                <a:latin typeface="Book Antiqua" panose="02040602050305030304" pitchFamily="18" charset="0"/>
              </a:rPr>
              <a:t>Zeus placed them both in the heavens as the constellations Canis Major (Laelaps) and Canis Minor (Teumessian fox)</a:t>
            </a:r>
          </a:p>
          <a:p>
            <a:pPr lvl="1">
              <a:buFont typeface="Wingdings" panose="05000000000000000000" pitchFamily="2" charset="2"/>
              <a:buChar char="Ø"/>
            </a:pPr>
            <a:endParaRPr lang="en-US" sz="2200" dirty="0">
              <a:latin typeface="Book Antiqua" panose="02040602050305030304" pitchFamily="18" charset="0"/>
            </a:endParaRPr>
          </a:p>
        </p:txBody>
      </p:sp>
      <p:pic>
        <p:nvPicPr>
          <p:cNvPr id="2054" name="Picture 6" descr="http://ts3.mm.bing.net/th?id=H.4734648605278702&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4518" y="1540412"/>
            <a:ext cx="2717925" cy="273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776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HOUSE OF CECROPS</a:t>
            </a:r>
            <a:endParaRPr lang="en-US" dirty="0"/>
          </a:p>
        </p:txBody>
      </p:sp>
      <p:sp>
        <p:nvSpPr>
          <p:cNvPr id="3" name="Content Placeholder 2"/>
          <p:cNvSpPr>
            <a:spLocks noGrp="1"/>
          </p:cNvSpPr>
          <p:nvPr>
            <p:ph sz="half" idx="1"/>
          </p:nvPr>
        </p:nvSpPr>
        <p:spPr>
          <a:xfrm>
            <a:off x="1120000" y="4172507"/>
            <a:ext cx="10233800" cy="2004456"/>
          </a:xfrm>
        </p:spPr>
        <p:txBody>
          <a:bodyPr>
            <a:normAutofit/>
          </a:bodyPr>
          <a:lstStyle/>
          <a:p>
            <a:pPr>
              <a:buFont typeface="Wingdings" panose="05000000000000000000" pitchFamily="2" charset="2"/>
              <a:buChar char="Ø"/>
            </a:pPr>
            <a:r>
              <a:rPr lang="en-US" sz="2200" dirty="0" smtClean="0">
                <a:latin typeface="Book Antiqua" panose="02040602050305030304" pitchFamily="18" charset="0"/>
              </a:rPr>
              <a:t> Cephalus calls upon Aura </a:t>
            </a:r>
          </a:p>
          <a:p>
            <a:pPr>
              <a:buFont typeface="Wingdings" panose="05000000000000000000" pitchFamily="2" charset="2"/>
              <a:buChar char="Ø"/>
            </a:pPr>
            <a:r>
              <a:rPr lang="en-US" sz="2200" dirty="0" smtClean="0">
                <a:latin typeface="Book Antiqua" panose="02040602050305030304" pitchFamily="18" charset="0"/>
              </a:rPr>
              <a:t>Procris realizes that he is calling on the breeze and moves from her hiding spot</a:t>
            </a:r>
          </a:p>
          <a:p>
            <a:pPr>
              <a:buFont typeface="Wingdings" panose="05000000000000000000" pitchFamily="2" charset="2"/>
              <a:buChar char="Ø"/>
            </a:pPr>
            <a:r>
              <a:rPr lang="en-US" sz="2200" dirty="0" smtClean="0">
                <a:latin typeface="Book Antiqua" panose="02040602050305030304" pitchFamily="18" charset="0"/>
              </a:rPr>
              <a:t>Cephalus thinking that he is about to be attacked by a wild animal hurls the javelin</a:t>
            </a:r>
          </a:p>
          <a:p>
            <a:pPr>
              <a:buFont typeface="Wingdings" panose="05000000000000000000" pitchFamily="2" charset="2"/>
              <a:buChar char="Ø"/>
            </a:pPr>
            <a:r>
              <a:rPr lang="en-US" sz="2200" dirty="0" smtClean="0">
                <a:latin typeface="Book Antiqua" panose="02040602050305030304" pitchFamily="18" charset="0"/>
              </a:rPr>
              <a:t>Procris dies in his arms</a:t>
            </a:r>
            <a:endParaRPr lang="en-US" sz="2200" dirty="0">
              <a:latin typeface="Book Antiqua" panose="02040602050305030304" pitchFamily="18" charset="0"/>
            </a:endParaRPr>
          </a:p>
        </p:txBody>
      </p:sp>
      <p:sp>
        <p:nvSpPr>
          <p:cNvPr id="4" name="Content Placeholder 3"/>
          <p:cNvSpPr>
            <a:spLocks noGrp="1"/>
          </p:cNvSpPr>
          <p:nvPr>
            <p:ph sz="half" idx="2"/>
          </p:nvPr>
        </p:nvSpPr>
        <p:spPr>
          <a:xfrm>
            <a:off x="4874064" y="1825625"/>
            <a:ext cx="6479736" cy="4351338"/>
          </a:xfrm>
        </p:spPr>
        <p:txBody>
          <a:bodyPr>
            <a:normAutofit/>
          </a:bodyPr>
          <a:lstStyle/>
          <a:p>
            <a:pPr>
              <a:buFont typeface="Wingdings" panose="05000000000000000000" pitchFamily="2" charset="2"/>
              <a:buChar char="Ø"/>
            </a:pPr>
            <a:r>
              <a:rPr lang="en-US" sz="2400" dirty="0" smtClean="0">
                <a:latin typeface="Book Antiqua" panose="02040602050305030304" pitchFamily="18" charset="0"/>
              </a:rPr>
              <a:t> </a:t>
            </a:r>
            <a:r>
              <a:rPr lang="en-US" sz="2200" dirty="0" smtClean="0">
                <a:latin typeface="Book Antiqua" panose="02040602050305030304" pitchFamily="18" charset="0"/>
              </a:rPr>
              <a:t>Cephalus was accustomed to calling on Aura, goddess of the breeze to help him relax after hunting</a:t>
            </a:r>
          </a:p>
          <a:p>
            <a:pPr>
              <a:buFont typeface="Wingdings" panose="05000000000000000000" pitchFamily="2" charset="2"/>
              <a:buChar char="Ø"/>
            </a:pPr>
            <a:r>
              <a:rPr lang="en-US" sz="2200" dirty="0">
                <a:latin typeface="Book Antiqua" panose="02040602050305030304" pitchFamily="18" charset="0"/>
              </a:rPr>
              <a:t> </a:t>
            </a:r>
            <a:r>
              <a:rPr lang="en-US" sz="2200" dirty="0" smtClean="0">
                <a:latin typeface="Book Antiqua" panose="02040602050305030304" pitchFamily="18" charset="0"/>
              </a:rPr>
              <a:t>Procris is told that Cephalus is calling to his lover in his sleep</a:t>
            </a:r>
          </a:p>
          <a:p>
            <a:pPr>
              <a:buFont typeface="Wingdings" panose="05000000000000000000" pitchFamily="2" charset="2"/>
              <a:buChar char="Ø"/>
            </a:pPr>
            <a:r>
              <a:rPr lang="en-US" sz="2200" dirty="0">
                <a:latin typeface="Book Antiqua" panose="02040602050305030304" pitchFamily="18" charset="0"/>
              </a:rPr>
              <a:t> </a:t>
            </a:r>
            <a:r>
              <a:rPr lang="en-US" sz="2200" dirty="0" smtClean="0">
                <a:latin typeface="Book Antiqua" panose="02040602050305030304" pitchFamily="18" charset="0"/>
              </a:rPr>
              <a:t>Procris hides in the bushes near his resting spot</a:t>
            </a:r>
            <a:endParaRPr lang="en-US" sz="2200" dirty="0">
              <a:latin typeface="Book Antiqua" panose="02040602050305030304" pitchFamily="18" charset="0"/>
            </a:endParaRPr>
          </a:p>
        </p:txBody>
      </p:sp>
      <p:pic>
        <p:nvPicPr>
          <p:cNvPr id="5" name="Picture 4" descr="http://ts1.mm.bing.net/th?id=H.5001400423549628&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000" y="1825625"/>
            <a:ext cx="3754064" cy="2346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569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HOUSE OF CECROPS</a:t>
            </a:r>
            <a:endParaRPr lang="en-US" dirty="0"/>
          </a:p>
        </p:txBody>
      </p:sp>
      <p:sp>
        <p:nvSpPr>
          <p:cNvPr id="3" name="Content Placeholder 2"/>
          <p:cNvSpPr>
            <a:spLocks noGrp="1"/>
          </p:cNvSpPr>
          <p:nvPr>
            <p:ph idx="1"/>
          </p:nvPr>
        </p:nvSpPr>
        <p:spPr>
          <a:xfrm>
            <a:off x="1120000" y="1825624"/>
            <a:ext cx="10233800" cy="4772123"/>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Erechthonius is succeeded by Pandion I</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Pandion is more famous for his daughters Procne and Philomela (quick review)</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Procne given to Tereus who had helped Pandion in war against Thebes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Procne bore him a son Itys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Philomela comes to visit and is raped by Tereus and imprisoned in a tower with her tongue cut out (couldn’t cry for help)</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Procne finds out and releases Philomela and they cut up Itys, cook him and serve him to Tereus</a:t>
            </a:r>
          </a:p>
          <a:p>
            <a:pPr>
              <a:buFont typeface="Wingdings" panose="05000000000000000000" pitchFamily="2" charset="2"/>
              <a:buChar char="Ø"/>
            </a:pPr>
            <a:r>
              <a:rPr lang="en-US" sz="2400" dirty="0" smtClean="0">
                <a:latin typeface="Book Antiqua" panose="02040602050305030304" pitchFamily="18" charset="0"/>
              </a:rPr>
              <a:t>Tereus chases them:  Procne is turned into a nightingale who mourns for her son; Philomela into a swallow who tries to tell her story; and Tereus into a sea hawk</a:t>
            </a:r>
            <a:endParaRPr lang="en-US" sz="2400" dirty="0">
              <a:latin typeface="Book Antiqua" panose="02040602050305030304" pitchFamily="18" charset="0"/>
            </a:endParaRPr>
          </a:p>
        </p:txBody>
      </p:sp>
    </p:spTree>
    <p:extLst>
      <p:ext uri="{BB962C8B-B14F-4D97-AF65-F5344CB8AC3E}">
        <p14:creationId xmlns:p14="http://schemas.microsoft.com/office/powerpoint/2010/main" val="489821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HOUSE OF CECROPS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smtClean="0"/>
              <a:t> </a:t>
            </a:r>
            <a:r>
              <a:rPr lang="en-US" dirty="0" smtClean="0">
                <a:latin typeface="Book Antiqua" panose="02040602050305030304" pitchFamily="18" charset="0"/>
              </a:rPr>
              <a:t>Erechtheus succeeded Pandion and waged war on the people of Eleusis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Eumolpus, Thracian son of Poseidon, aided the people of Eleusis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Erechtheus sacrificed one of his daughters upon the advice of an oracle to secure the death of Eumolpus and victory</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Poseidon had Zeus strike Erechtheus with his thunderbolt</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Orithyia, sister of Procris, loved by Boreas who carried to Thrace as she was playing by the river Ilissus</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mother of Zetes and Calais who chased the Harpies from Phineus and Cleopatra (married to Phineus) and Chione, mother of Eumolpus</a:t>
            </a:r>
          </a:p>
        </p:txBody>
      </p:sp>
    </p:spTree>
    <p:extLst>
      <p:ext uri="{BB962C8B-B14F-4D97-AF65-F5344CB8AC3E}">
        <p14:creationId xmlns:p14="http://schemas.microsoft.com/office/powerpoint/2010/main" val="1227818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HOUSE OF CECROPS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dirty="0" smtClean="0">
                <a:latin typeface="Book Antiqua" panose="02040602050305030304" pitchFamily="18" charset="0"/>
              </a:rPr>
              <a:t> Third daughter of Erechtheus was Creusa who was loved by Apollo and bore him a son Ion</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Creusa exposed him out of fear but he was saved by Hermes at the request of Apollo and carried him to Delphi</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Ion becomes the treasurer of the sanctuary </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Creusa married Xuthus (reward for aiding Erechtheus in defeating the Chalcodontids of Euboea)</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Having no children Xuthus consults the oracle at Delphi which tells him to greet as his own son the first person that he meets when he leaves the temple which is Ion</a:t>
            </a:r>
          </a:p>
          <a:p>
            <a:pPr>
              <a:buFont typeface="Wingdings" panose="05000000000000000000" pitchFamily="2" charset="2"/>
              <a:buChar char="Ø"/>
            </a:pPr>
            <a:r>
              <a:rPr lang="en-US" dirty="0">
                <a:latin typeface="Book Antiqua" panose="02040602050305030304" pitchFamily="18" charset="0"/>
              </a:rPr>
              <a:t> </a:t>
            </a:r>
            <a:r>
              <a:rPr lang="en-US" dirty="0" smtClean="0">
                <a:latin typeface="Book Antiqua" panose="02040602050305030304" pitchFamily="18" charset="0"/>
              </a:rPr>
              <a:t>Creusa thinks he is a bastard son of Xuthus and attempts to kill him but is thwarted by Athena</a:t>
            </a:r>
            <a:endParaRPr lang="en-US" dirty="0">
              <a:latin typeface="Book Antiqua" panose="02040602050305030304" pitchFamily="18" charset="0"/>
            </a:endParaRPr>
          </a:p>
        </p:txBody>
      </p:sp>
    </p:spTree>
    <p:extLst>
      <p:ext uri="{BB962C8B-B14F-4D97-AF65-F5344CB8AC3E}">
        <p14:creationId xmlns:p14="http://schemas.microsoft.com/office/powerpoint/2010/main" val="3533407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 Antiqua" panose="02040602050305030304" pitchFamily="18" charset="0"/>
              </a:rPr>
              <a:t>HOUSE OF CECROPS</a:t>
            </a:r>
            <a:endParaRPr lang="en-US" dirty="0"/>
          </a:p>
        </p:txBody>
      </p:sp>
      <p:sp>
        <p:nvSpPr>
          <p:cNvPr id="4" name="Content Placeholder 3"/>
          <p:cNvSpPr>
            <a:spLocks noGrp="1"/>
          </p:cNvSpPr>
          <p:nvPr>
            <p:ph sz="half" idx="1"/>
          </p:nvPr>
        </p:nvSpPr>
        <p:spPr/>
        <p:txBody>
          <a:bodyPr>
            <a:normAutofit lnSpcReduction="10000"/>
          </a:bodyPr>
          <a:lstStyle/>
          <a:p>
            <a:endParaRPr lang="en-US" dirty="0"/>
          </a:p>
        </p:txBody>
      </p:sp>
      <p:sp>
        <p:nvSpPr>
          <p:cNvPr id="5" name="Content Placeholder 4"/>
          <p:cNvSpPr>
            <a:spLocks noGrp="1"/>
          </p:cNvSpPr>
          <p:nvPr>
            <p:ph sz="half" idx="2"/>
          </p:nvPr>
        </p:nvSpPr>
        <p:spPr>
          <a:xfrm>
            <a:off x="3777012" y="1825624"/>
            <a:ext cx="7576788" cy="4743987"/>
          </a:xfrm>
        </p:spPr>
        <p:txBody>
          <a:bodyPr>
            <a:normAutofit lnSpcReduction="10000"/>
          </a:bodyPr>
          <a:lstStyle/>
          <a:p>
            <a:pPr>
              <a:buFont typeface="Wingdings" panose="05000000000000000000" pitchFamily="2" charset="2"/>
              <a:buChar char="Ø"/>
            </a:pPr>
            <a:r>
              <a:rPr lang="en-US" sz="2400" dirty="0" smtClean="0">
                <a:latin typeface="Book Antiqua" panose="02040602050305030304" pitchFamily="18" charset="0"/>
              </a:rPr>
              <a:t> Xuthus, Creusa and Ion return to Athens and Ion becomes the ancestor of the four Ionic tribes (main units of Athenian political structure)</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Ion’s descendants colonized the islands and coast of Asia Minor later called Ionia</a:t>
            </a:r>
          </a:p>
          <a:p>
            <a:pPr>
              <a:buFont typeface="Wingdings" panose="05000000000000000000" pitchFamily="2" charset="2"/>
              <a:buChar char="Ø"/>
            </a:pPr>
            <a:r>
              <a:rPr lang="en-US" sz="2400" dirty="0" smtClean="0">
                <a:latin typeface="Book Antiqua" panose="02040602050305030304" pitchFamily="18" charset="0"/>
              </a:rPr>
              <a:t>Erechtheus was succeeded by Pandion II who was driven out of Attica by his uncle Metion and fled to Megara</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 had four sons: Aegeus, Pallas, Nisus and Lycus</a:t>
            </a:r>
          </a:p>
          <a:p>
            <a:pPr>
              <a:buFont typeface="Wingdings" panose="05000000000000000000" pitchFamily="2" charset="2"/>
              <a:buChar char="Ø"/>
            </a:pPr>
            <a:r>
              <a:rPr lang="en-US" sz="2400" dirty="0">
                <a:latin typeface="Book Antiqua" panose="02040602050305030304" pitchFamily="18" charset="0"/>
              </a:rPr>
              <a:t> </a:t>
            </a:r>
            <a:r>
              <a:rPr lang="en-US" sz="2400" dirty="0" smtClean="0">
                <a:latin typeface="Book Antiqua" panose="02040602050305030304" pitchFamily="18" charset="0"/>
              </a:rPr>
              <a:t>recovered the throne of Athens after Pandion’s death and shared the power but Aegeus was sovereign since he was the eldest</a:t>
            </a:r>
          </a:p>
          <a:p>
            <a:pPr>
              <a:buFont typeface="Wingdings" panose="05000000000000000000" pitchFamily="2" charset="2"/>
              <a:buChar char="Ø"/>
            </a:pPr>
            <a:r>
              <a:rPr lang="en-US" sz="2400" dirty="0" smtClean="0">
                <a:latin typeface="Book Antiqua" panose="02040602050305030304" pitchFamily="18" charset="0"/>
              </a:rPr>
              <a:t>Ninus returned to Megara as its king</a:t>
            </a:r>
          </a:p>
          <a:p>
            <a:pPr>
              <a:buFont typeface="Wingdings" panose="05000000000000000000" pitchFamily="2" charset="2"/>
              <a:buChar char="Ø"/>
            </a:pPr>
            <a:endParaRPr lang="en-US" sz="2400" dirty="0">
              <a:latin typeface="Book Antiqua" panose="02040602050305030304" pitchFamily="18" charset="0"/>
            </a:endParaRPr>
          </a:p>
        </p:txBody>
      </p:sp>
      <p:pic>
        <p:nvPicPr>
          <p:cNvPr id="1026" name="Picture 2" descr="http://ts3.mm.bing.net/th?id=H.4751983127300542&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2938812" cy="4812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073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12062</TotalTime>
  <Words>3634</Words>
  <Application>Microsoft Office PowerPoint</Application>
  <PresentationFormat>Widescreen</PresentationFormat>
  <Paragraphs>228</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Book Antiqua</vt:lpstr>
      <vt:lpstr>Corbel</vt:lpstr>
      <vt:lpstr>Wingdings</vt:lpstr>
      <vt:lpstr>Depth</vt:lpstr>
      <vt:lpstr>THESEUS</vt:lpstr>
      <vt:lpstr>HOUSE OF CECROPS</vt:lpstr>
      <vt:lpstr>HOUSE OF CECROPS</vt:lpstr>
      <vt:lpstr>HOUSE OF CECROPS</vt:lpstr>
      <vt:lpstr>HOUSE OF CECROPS</vt:lpstr>
      <vt:lpstr>HOUSE OF CECROPS</vt:lpstr>
      <vt:lpstr>HOUSE OF CECROPS</vt:lpstr>
      <vt:lpstr>HOUSE OF CECROPS</vt:lpstr>
      <vt:lpstr>HOUSE OF CECROPS</vt:lpstr>
      <vt:lpstr>AEGEUS &amp; AETHRA</vt:lpstr>
      <vt:lpstr>AEGEUS &amp; AETHRA</vt:lpstr>
      <vt:lpstr>THE ROAD TO ATHENS</vt:lpstr>
      <vt:lpstr>THE ROAD TO ATHENS</vt:lpstr>
      <vt:lpstr>THE ROAD TO ATHENS</vt:lpstr>
      <vt:lpstr>AEGEUS &amp; MEDEA</vt:lpstr>
      <vt:lpstr>AEGEUS &amp; MEDEA</vt:lpstr>
      <vt:lpstr>THE MARATHONIAN BULL</vt:lpstr>
      <vt:lpstr> THE HOUSE OF MINOS</vt:lpstr>
      <vt:lpstr>THE HOUSE OF MINOS</vt:lpstr>
      <vt:lpstr>THE HOUSE OF MINOS</vt:lpstr>
      <vt:lpstr>THE HOUSE OF MINOS</vt:lpstr>
      <vt:lpstr> THE LABRYNITH</vt:lpstr>
      <vt:lpstr>THE LABRYNITH</vt:lpstr>
      <vt:lpstr>THE LABRYNITH</vt:lpstr>
      <vt:lpstr>THE LABRYNITH</vt:lpstr>
      <vt:lpstr>ARIADNE</vt:lpstr>
      <vt:lpstr>ATHENS (HOME AT LAST)</vt:lpstr>
      <vt:lpstr>THE AMAZONS</vt:lpstr>
      <vt:lpstr>PIRITHOÜS</vt:lpstr>
      <vt:lpstr>PIRITHOÜS</vt:lpstr>
      <vt:lpstr>PIRITHOÜS</vt:lpstr>
      <vt:lpstr>PHAEDRA</vt:lpstr>
      <vt:lpstr>PHAEDRA</vt:lpstr>
      <vt:lpstr>HIPPOLYTUS</vt:lpstr>
      <vt:lpstr>THE DEATH OF THESEUS</vt:lpstr>
      <vt:lpstr>THE DEATH OF THESEUS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THESEUS</dc:title>
  <dc:creator>Dudley Griffin</dc:creator>
  <cp:lastModifiedBy>Dudley Griffin</cp:lastModifiedBy>
  <cp:revision>90</cp:revision>
  <dcterms:created xsi:type="dcterms:W3CDTF">2014-01-19T20:57:51Z</dcterms:created>
  <dcterms:modified xsi:type="dcterms:W3CDTF">2014-09-10T11:09:26Z</dcterms:modified>
</cp:coreProperties>
</file>