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TPRS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41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52749"/>
            <a:ext cx="3883995" cy="5855608"/>
          </a:xfrm>
        </p:spPr>
        <p:txBody>
          <a:bodyPr>
            <a:normAutofit/>
          </a:bodyPr>
          <a:lstStyle/>
          <a:p>
            <a:r>
              <a:rPr lang="en-US" dirty="0" smtClean="0"/>
              <a:t>stat</a:t>
            </a:r>
            <a:r>
              <a:rPr lang="en-US" dirty="0" smtClean="0">
                <a:solidFill>
                  <a:srgbClr val="3366FF"/>
                </a:solidFill>
              </a:rPr>
              <a:t>- he/she/it stands</a:t>
            </a:r>
          </a:p>
          <a:p>
            <a:r>
              <a:rPr lang="en-US" dirty="0" err="1" smtClean="0"/>
              <a:t>stant</a:t>
            </a:r>
            <a:r>
              <a:rPr lang="en-US" dirty="0" smtClean="0">
                <a:solidFill>
                  <a:srgbClr val="3366FF"/>
                </a:solidFill>
              </a:rPr>
              <a:t>- they stand</a:t>
            </a:r>
          </a:p>
          <a:p>
            <a:r>
              <a:rPr lang="en-US" dirty="0" err="1" smtClean="0"/>
              <a:t>sedet</a:t>
            </a:r>
            <a:r>
              <a:rPr lang="en-US" dirty="0" smtClean="0">
                <a:solidFill>
                  <a:srgbClr val="3366FF"/>
                </a:solidFill>
              </a:rPr>
              <a:t>- he/she/it sits</a:t>
            </a:r>
            <a:endParaRPr lang="en-US" dirty="0" smtClean="0"/>
          </a:p>
          <a:p>
            <a:r>
              <a:rPr lang="en-US" dirty="0" err="1" smtClean="0"/>
              <a:t>sedent</a:t>
            </a:r>
            <a:r>
              <a:rPr lang="en-US" dirty="0" smtClean="0">
                <a:solidFill>
                  <a:srgbClr val="3366FF"/>
                </a:solidFill>
              </a:rPr>
              <a:t>- they sit</a:t>
            </a:r>
            <a:endParaRPr lang="en-US" dirty="0" smtClean="0"/>
          </a:p>
          <a:p>
            <a:r>
              <a:rPr lang="en-US" dirty="0" err="1" smtClean="0"/>
              <a:t>vir</a:t>
            </a:r>
            <a:r>
              <a:rPr lang="en-US" dirty="0" smtClean="0">
                <a:solidFill>
                  <a:srgbClr val="3366FF"/>
                </a:solidFill>
              </a:rPr>
              <a:t>- man</a:t>
            </a:r>
            <a:endParaRPr lang="en-US" dirty="0" smtClean="0"/>
          </a:p>
          <a:p>
            <a:r>
              <a:rPr lang="en-US" dirty="0" err="1" smtClean="0"/>
              <a:t>femina</a:t>
            </a:r>
            <a:r>
              <a:rPr lang="en-US" dirty="0" smtClean="0">
                <a:solidFill>
                  <a:srgbClr val="3366FF"/>
                </a:solidFill>
              </a:rPr>
              <a:t>- woman</a:t>
            </a:r>
            <a:endParaRPr lang="en-US" dirty="0" smtClean="0"/>
          </a:p>
          <a:p>
            <a:r>
              <a:rPr lang="en-US" dirty="0" err="1" smtClean="0"/>
              <a:t>puer</a:t>
            </a:r>
            <a:r>
              <a:rPr lang="en-US" dirty="0" smtClean="0">
                <a:solidFill>
                  <a:srgbClr val="3366FF"/>
                </a:solidFill>
              </a:rPr>
              <a:t>- boy</a:t>
            </a:r>
            <a:endParaRPr lang="en-US" dirty="0" smtClean="0"/>
          </a:p>
          <a:p>
            <a:r>
              <a:rPr lang="en-US" dirty="0" err="1" smtClean="0"/>
              <a:t>puella</a:t>
            </a:r>
            <a:r>
              <a:rPr lang="en-US" dirty="0" smtClean="0">
                <a:solidFill>
                  <a:srgbClr val="3366FF"/>
                </a:solidFill>
              </a:rPr>
              <a:t>- girl</a:t>
            </a:r>
            <a:endParaRPr lang="en-US" dirty="0" smtClean="0"/>
          </a:p>
          <a:p>
            <a:r>
              <a:rPr lang="en-US" dirty="0" err="1" smtClean="0"/>
              <a:t>discipuli</a:t>
            </a:r>
            <a:r>
              <a:rPr lang="en-US" dirty="0" smtClean="0">
                <a:solidFill>
                  <a:srgbClr val="3366FF"/>
                </a:solidFill>
              </a:rPr>
              <a:t>- students/ class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2465" y="611429"/>
            <a:ext cx="38069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Bonus Words:</a:t>
            </a:r>
          </a:p>
          <a:p>
            <a:r>
              <a:rPr lang="en-US" sz="2400" dirty="0" smtClean="0"/>
              <a:t>is/</a:t>
            </a:r>
            <a:r>
              <a:rPr lang="en-US" sz="2400" dirty="0" err="1" smtClean="0"/>
              <a:t>ea</a:t>
            </a:r>
            <a:r>
              <a:rPr lang="en-US" sz="2400" dirty="0" smtClean="0"/>
              <a:t>/id</a:t>
            </a:r>
            <a:r>
              <a:rPr lang="en-US" sz="2400" dirty="0" smtClean="0">
                <a:solidFill>
                  <a:srgbClr val="3366FF"/>
                </a:solidFill>
              </a:rPr>
              <a:t>- he/she/it</a:t>
            </a:r>
            <a:endParaRPr lang="en-US" sz="2400" dirty="0" smtClean="0"/>
          </a:p>
          <a:p>
            <a:r>
              <a:rPr lang="en-US" sz="2400" dirty="0" err="1" smtClean="0"/>
              <a:t>ei</a:t>
            </a:r>
            <a:r>
              <a:rPr lang="en-US" sz="2400" dirty="0" smtClean="0">
                <a:solidFill>
                  <a:srgbClr val="3366FF"/>
                </a:solidFill>
              </a:rPr>
              <a:t>- they</a:t>
            </a:r>
          </a:p>
          <a:p>
            <a:r>
              <a:rPr lang="en-US" sz="2400" dirty="0" err="1" smtClean="0">
                <a:solidFill>
                  <a:srgbClr val="000000"/>
                </a:solidFill>
              </a:rPr>
              <a:t>bene</a:t>
            </a:r>
            <a:r>
              <a:rPr lang="en-US" sz="2400" dirty="0" smtClean="0">
                <a:solidFill>
                  <a:srgbClr val="3366FF"/>
                </a:solidFill>
              </a:rPr>
              <a:t>- good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err="1" smtClean="0">
                <a:solidFill>
                  <a:srgbClr val="000000"/>
                </a:solidFill>
              </a:rPr>
              <a:t>vero</a:t>
            </a:r>
            <a:r>
              <a:rPr lang="en-US" sz="2400" dirty="0" smtClean="0">
                <a:solidFill>
                  <a:srgbClr val="3366FF"/>
                </a:solidFill>
              </a:rPr>
              <a:t>- yes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non </a:t>
            </a:r>
            <a:r>
              <a:rPr lang="en-US" sz="2400" dirty="0" err="1" smtClean="0">
                <a:solidFill>
                  <a:srgbClr val="000000"/>
                </a:solidFill>
              </a:rPr>
              <a:t>vero</a:t>
            </a:r>
            <a:r>
              <a:rPr lang="en-US" sz="2400" dirty="0" smtClean="0">
                <a:solidFill>
                  <a:srgbClr val="3366FF"/>
                </a:solidFill>
              </a:rPr>
              <a:t>- no</a:t>
            </a:r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err="1" smtClean="0">
                <a:solidFill>
                  <a:srgbClr val="000000"/>
                </a:solidFill>
              </a:rPr>
              <a:t>gratias</a:t>
            </a:r>
            <a:r>
              <a:rPr lang="en-US" sz="2400" smtClean="0">
                <a:solidFill>
                  <a:srgbClr val="3366FF"/>
                </a:solidFill>
              </a:rPr>
              <a:t>- thanks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2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Ian et </a:t>
            </a:r>
            <a:r>
              <a:rPr lang="en-US" dirty="0" err="1" smtClean="0"/>
              <a:t>Puellae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138"/>
            <a:ext cx="3240313" cy="4581548"/>
          </a:xfrm>
        </p:spPr>
        <p:txBody>
          <a:bodyPr/>
          <a:lstStyle/>
          <a:p>
            <a:r>
              <a:rPr lang="en-US" dirty="0" err="1" smtClean="0"/>
              <a:t>est</a:t>
            </a:r>
            <a:r>
              <a:rPr lang="en-US" dirty="0" smtClean="0">
                <a:solidFill>
                  <a:schemeClr val="accent1"/>
                </a:solidFill>
              </a:rPr>
              <a:t>- s/he/it is</a:t>
            </a:r>
            <a:endParaRPr lang="en-US" dirty="0" smtClean="0"/>
          </a:p>
          <a:p>
            <a:r>
              <a:rPr lang="en-US" dirty="0" err="1" smtClean="0"/>
              <a:t>videt</a:t>
            </a:r>
            <a:r>
              <a:rPr lang="en-US" dirty="0" smtClean="0">
                <a:solidFill>
                  <a:srgbClr val="860908"/>
                </a:solidFill>
              </a:rPr>
              <a:t>- s/he/it sees</a:t>
            </a:r>
            <a:endParaRPr lang="en-US" dirty="0" smtClean="0"/>
          </a:p>
          <a:p>
            <a:r>
              <a:rPr lang="en-US" dirty="0" err="1" smtClean="0"/>
              <a:t>amat</a:t>
            </a:r>
            <a:r>
              <a:rPr lang="en-US" dirty="0" smtClean="0">
                <a:solidFill>
                  <a:srgbClr val="860908"/>
                </a:solidFill>
              </a:rPr>
              <a:t>- s/he/it loves</a:t>
            </a:r>
            <a:endParaRPr lang="en-US" dirty="0" smtClean="0"/>
          </a:p>
          <a:p>
            <a:r>
              <a:rPr lang="en-US" dirty="0" err="1" smtClean="0"/>
              <a:t>dicit</a:t>
            </a:r>
            <a:r>
              <a:rPr lang="en-US" dirty="0" smtClean="0">
                <a:solidFill>
                  <a:srgbClr val="860908"/>
                </a:solidFill>
              </a:rPr>
              <a:t>- s/he/it says</a:t>
            </a:r>
            <a:endParaRPr lang="en-US" dirty="0" smtClean="0"/>
          </a:p>
          <a:p>
            <a:r>
              <a:rPr lang="en-US" dirty="0" smtClean="0"/>
              <a:t>-ne</a:t>
            </a:r>
            <a:r>
              <a:rPr lang="en-US" dirty="0" smtClean="0">
                <a:solidFill>
                  <a:srgbClr val="860908"/>
                </a:solidFill>
              </a:rPr>
              <a:t>- enclitic; add to end of verb to make question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419452"/>
            <a:ext cx="27624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/>
              <a:t> </a:t>
            </a:r>
            <a:r>
              <a:rPr lang="en-US" sz="2400" dirty="0" err="1" smtClean="0"/>
              <a:t>puella</a:t>
            </a:r>
            <a:r>
              <a:rPr lang="en-US" sz="2400" dirty="0" smtClean="0">
                <a:solidFill>
                  <a:srgbClr val="860908"/>
                </a:solidFill>
              </a:rPr>
              <a:t>- girl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pulchra</a:t>
            </a:r>
            <a:r>
              <a:rPr lang="en-US" sz="2400" dirty="0" smtClean="0">
                <a:solidFill>
                  <a:srgbClr val="860908"/>
                </a:solidFill>
              </a:rPr>
              <a:t>-pretty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tristis</a:t>
            </a:r>
            <a:r>
              <a:rPr lang="en-US" sz="2400" dirty="0" smtClean="0">
                <a:solidFill>
                  <a:srgbClr val="860908"/>
                </a:solidFill>
              </a:rPr>
              <a:t>- sad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una</a:t>
            </a:r>
            <a:r>
              <a:rPr lang="en-US" sz="2400" dirty="0" smtClean="0">
                <a:solidFill>
                  <a:schemeClr val="accent1"/>
                </a:solidFill>
              </a:rPr>
              <a:t>- one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dua</a:t>
            </a:r>
            <a:r>
              <a:rPr lang="en-US" sz="2400" dirty="0" smtClean="0">
                <a:solidFill>
                  <a:srgbClr val="860908"/>
                </a:solidFill>
              </a:rPr>
              <a:t>- two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18000" y="4517570"/>
            <a:ext cx="44631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For Justin(case </a:t>
            </a:r>
            <a:r>
              <a:rPr lang="en-US" dirty="0" err="1" smtClean="0">
                <a:solidFill>
                  <a:srgbClr val="008000"/>
                </a:solidFill>
              </a:rPr>
              <a:t>ya</a:t>
            </a:r>
            <a:r>
              <a:rPr lang="en-US" dirty="0" smtClean="0">
                <a:solidFill>
                  <a:srgbClr val="008000"/>
                </a:solidFill>
              </a:rPr>
              <a:t> need it):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nomen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mihi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– my name is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quid </a:t>
            </a:r>
            <a:r>
              <a:rPr lang="en-US" dirty="0" err="1" smtClean="0">
                <a:solidFill>
                  <a:srgbClr val="000000"/>
                </a:solidFill>
              </a:rPr>
              <a:t>nomen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tibi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est</a:t>
            </a:r>
            <a:r>
              <a:rPr lang="en-US" dirty="0">
                <a:solidFill>
                  <a:srgbClr val="008000"/>
                </a:solidFill>
              </a:rPr>
              <a:t>-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what is your name?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salve</a:t>
            </a:r>
            <a:r>
              <a:rPr lang="en-US" dirty="0" smtClean="0">
                <a:solidFill>
                  <a:srgbClr val="008000"/>
                </a:solidFill>
              </a:rPr>
              <a:t>- Hello!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vero</a:t>
            </a:r>
            <a:r>
              <a:rPr lang="en-US" dirty="0" smtClean="0">
                <a:solidFill>
                  <a:srgbClr val="008000"/>
                </a:solidFill>
              </a:rPr>
              <a:t>- yes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non </a:t>
            </a:r>
            <a:r>
              <a:rPr lang="en-US" dirty="0" err="1" smtClean="0">
                <a:solidFill>
                  <a:srgbClr val="000000"/>
                </a:solidFill>
              </a:rPr>
              <a:t>vero</a:t>
            </a:r>
            <a:r>
              <a:rPr lang="en-US" dirty="0" smtClean="0">
                <a:solidFill>
                  <a:srgbClr val="008000"/>
                </a:solidFill>
              </a:rPr>
              <a:t>- no</a:t>
            </a:r>
          </a:p>
          <a:p>
            <a:r>
              <a:rPr lang="en-US" dirty="0" err="1" smtClean="0"/>
              <a:t>discipulī</a:t>
            </a:r>
            <a:r>
              <a:rPr lang="en-US" dirty="0" smtClean="0">
                <a:solidFill>
                  <a:srgbClr val="008000"/>
                </a:solidFill>
              </a:rPr>
              <a:t>- students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3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Familia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138"/>
            <a:ext cx="3240313" cy="4581548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</a:t>
            </a:r>
            <a:r>
              <a:rPr lang="en-US" dirty="0" smtClean="0">
                <a:solidFill>
                  <a:schemeClr val="accent1"/>
                </a:solidFill>
              </a:rPr>
              <a:t>- s/he/it goes</a:t>
            </a:r>
            <a:endParaRPr lang="en-US" dirty="0" smtClean="0"/>
          </a:p>
          <a:p>
            <a:r>
              <a:rPr lang="en-US" dirty="0" err="1" smtClean="0"/>
              <a:t>capit</a:t>
            </a:r>
            <a:r>
              <a:rPr lang="en-US" dirty="0" smtClean="0">
                <a:solidFill>
                  <a:srgbClr val="860908"/>
                </a:solidFill>
              </a:rPr>
              <a:t>- s/he/it takes</a:t>
            </a:r>
            <a:endParaRPr lang="en-US" dirty="0" smtClean="0"/>
          </a:p>
          <a:p>
            <a:r>
              <a:rPr lang="en-US" dirty="0" err="1" smtClean="0"/>
              <a:t>dat</a:t>
            </a:r>
            <a:r>
              <a:rPr lang="en-US" dirty="0" smtClean="0">
                <a:solidFill>
                  <a:srgbClr val="860908"/>
                </a:solidFill>
              </a:rPr>
              <a:t>- s/he/it gives</a:t>
            </a:r>
            <a:endParaRPr lang="en-US" dirty="0" smtClean="0"/>
          </a:p>
          <a:p>
            <a:r>
              <a:rPr lang="en-US" dirty="0" err="1" smtClean="0"/>
              <a:t>vult</a:t>
            </a:r>
            <a:r>
              <a:rPr lang="en-US" dirty="0" smtClean="0">
                <a:solidFill>
                  <a:srgbClr val="860908"/>
                </a:solidFill>
              </a:rPr>
              <a:t>- s/he/it wants</a:t>
            </a:r>
            <a:endParaRPr lang="en-US" dirty="0" smtClean="0"/>
          </a:p>
          <a:p>
            <a:r>
              <a:rPr lang="en-US" dirty="0" err="1" smtClean="0"/>
              <a:t>habet</a:t>
            </a:r>
            <a:r>
              <a:rPr lang="en-US" dirty="0" smtClean="0">
                <a:solidFill>
                  <a:srgbClr val="860908"/>
                </a:solidFill>
              </a:rPr>
              <a:t>- s/he/it has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pulsant</a:t>
            </a:r>
            <a:r>
              <a:rPr lang="en-US" dirty="0" smtClean="0">
                <a:solidFill>
                  <a:schemeClr val="accent1"/>
                </a:solidFill>
              </a:rPr>
              <a:t>- </a:t>
            </a:r>
            <a:r>
              <a:rPr lang="en-US" smtClean="0">
                <a:solidFill>
                  <a:schemeClr val="accent1"/>
                </a:solidFill>
              </a:rPr>
              <a:t>they punch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419452"/>
            <a:ext cx="2762497" cy="3939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medicus</a:t>
            </a:r>
            <a:r>
              <a:rPr lang="en-US" sz="2400" dirty="0" smtClean="0">
                <a:solidFill>
                  <a:srgbClr val="860908"/>
                </a:solidFill>
              </a:rPr>
              <a:t>- doctor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secretum</a:t>
            </a:r>
            <a:r>
              <a:rPr lang="en-US" sz="2400" dirty="0" smtClean="0">
                <a:solidFill>
                  <a:srgbClr val="860908"/>
                </a:solidFill>
              </a:rPr>
              <a:t>-secret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infantes</a:t>
            </a:r>
            <a:r>
              <a:rPr lang="en-US" sz="2400" dirty="0" smtClean="0">
                <a:solidFill>
                  <a:srgbClr val="860908"/>
                </a:solidFill>
              </a:rPr>
              <a:t>- infants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quid</a:t>
            </a:r>
            <a:r>
              <a:rPr lang="en-US" sz="2400" dirty="0" smtClean="0">
                <a:solidFill>
                  <a:schemeClr val="accent1"/>
                </a:solidFill>
              </a:rPr>
              <a:t>- what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hoc</a:t>
            </a:r>
            <a:r>
              <a:rPr lang="en-US" sz="2400" dirty="0" smtClean="0">
                <a:solidFill>
                  <a:srgbClr val="860908"/>
                </a:solidFill>
              </a:rPr>
              <a:t>- this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schola</a:t>
            </a:r>
            <a:r>
              <a:rPr lang="en-US" sz="2400" dirty="0" smtClean="0">
                <a:solidFill>
                  <a:schemeClr val="accent1"/>
                </a:solidFill>
              </a:rPr>
              <a:t>- school</a:t>
            </a:r>
            <a:endParaRPr lang="en-US" sz="2400" dirty="0" smtClean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62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Yoda et Kim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138"/>
            <a:ext cx="3580245" cy="4581548"/>
          </a:xfrm>
        </p:spPr>
        <p:txBody>
          <a:bodyPr/>
          <a:lstStyle/>
          <a:p>
            <a:r>
              <a:rPr lang="en-US" dirty="0" err="1" smtClean="0"/>
              <a:t>videt</a:t>
            </a:r>
            <a:r>
              <a:rPr lang="en-US" dirty="0" smtClean="0">
                <a:solidFill>
                  <a:schemeClr val="accent1"/>
                </a:solidFill>
              </a:rPr>
              <a:t>- s/he/it sees</a:t>
            </a:r>
            <a:endParaRPr lang="en-US" dirty="0" smtClean="0"/>
          </a:p>
          <a:p>
            <a:r>
              <a:rPr lang="en-US" dirty="0" err="1" smtClean="0"/>
              <a:t>capit</a:t>
            </a:r>
            <a:r>
              <a:rPr lang="en-US" dirty="0" smtClean="0">
                <a:solidFill>
                  <a:srgbClr val="860908"/>
                </a:solidFill>
              </a:rPr>
              <a:t>- s/he/it takes</a:t>
            </a:r>
            <a:endParaRPr lang="en-US" dirty="0" smtClean="0"/>
          </a:p>
          <a:p>
            <a:r>
              <a:rPr lang="en-US" dirty="0" err="1" smtClean="0"/>
              <a:t>dat</a:t>
            </a:r>
            <a:r>
              <a:rPr lang="en-US" dirty="0" smtClean="0">
                <a:solidFill>
                  <a:srgbClr val="860908"/>
                </a:solidFill>
              </a:rPr>
              <a:t>- s/he/it gives</a:t>
            </a:r>
            <a:endParaRPr lang="en-US" dirty="0" smtClean="0"/>
          </a:p>
          <a:p>
            <a:r>
              <a:rPr lang="en-US" dirty="0" err="1" smtClean="0"/>
              <a:t>vult</a:t>
            </a:r>
            <a:r>
              <a:rPr lang="en-US" dirty="0" smtClean="0">
                <a:solidFill>
                  <a:srgbClr val="860908"/>
                </a:solidFill>
              </a:rPr>
              <a:t>- s/he/it wants</a:t>
            </a:r>
            <a:endParaRPr lang="en-US" dirty="0" smtClean="0"/>
          </a:p>
          <a:p>
            <a:r>
              <a:rPr lang="en-US" dirty="0" err="1" smtClean="0"/>
              <a:t>amat</a:t>
            </a:r>
            <a:r>
              <a:rPr lang="en-US" dirty="0" smtClean="0">
                <a:solidFill>
                  <a:srgbClr val="860908"/>
                </a:solidFill>
              </a:rPr>
              <a:t>- s/he/it loves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</a:t>
            </a:r>
            <a:r>
              <a:rPr lang="en-US" dirty="0" smtClean="0">
                <a:solidFill>
                  <a:schemeClr val="accent1"/>
                </a:solidFill>
              </a:rPr>
              <a:t>- s/he/it goes</a:t>
            </a:r>
          </a:p>
          <a:p>
            <a:r>
              <a:rPr lang="en-US" dirty="0" err="1" smtClean="0"/>
              <a:t>pulsat</a:t>
            </a:r>
            <a:r>
              <a:rPr lang="en-US" dirty="0" smtClean="0">
                <a:solidFill>
                  <a:schemeClr val="accent1"/>
                </a:solidFill>
              </a:rPr>
              <a:t>- s/he/it punches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419452"/>
            <a:ext cx="2762497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crustulum</a:t>
            </a:r>
            <a:r>
              <a:rPr lang="en-US" sz="2400" dirty="0" smtClean="0">
                <a:solidFill>
                  <a:srgbClr val="860908"/>
                </a:solidFill>
              </a:rPr>
              <a:t>- cookie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dulciolum</a:t>
            </a:r>
            <a:r>
              <a:rPr lang="en-US" sz="2400" dirty="0" smtClean="0">
                <a:solidFill>
                  <a:srgbClr val="860908"/>
                </a:solidFill>
              </a:rPr>
              <a:t>-candy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infantem</a:t>
            </a:r>
            <a:r>
              <a:rPr lang="en-US" sz="2400" dirty="0" smtClean="0">
                <a:solidFill>
                  <a:srgbClr val="860908"/>
                </a:solidFill>
              </a:rPr>
              <a:t>- infant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quid</a:t>
            </a:r>
            <a:r>
              <a:rPr lang="en-US" sz="2400" dirty="0" smtClean="0">
                <a:solidFill>
                  <a:schemeClr val="accent1"/>
                </a:solidFill>
              </a:rPr>
              <a:t>- what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hoc</a:t>
            </a:r>
            <a:r>
              <a:rPr lang="en-US" sz="2400" dirty="0" smtClean="0">
                <a:solidFill>
                  <a:srgbClr val="860908"/>
                </a:solidFill>
              </a:rPr>
              <a:t>- this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ubi</a:t>
            </a:r>
            <a:r>
              <a:rPr lang="en-US" sz="2400" dirty="0" smtClean="0">
                <a:solidFill>
                  <a:schemeClr val="accent1"/>
                </a:solidFill>
              </a:rPr>
              <a:t>- where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aut</a:t>
            </a:r>
            <a:r>
              <a:rPr lang="en-US" sz="2400" dirty="0" smtClean="0">
                <a:solidFill>
                  <a:schemeClr val="accent1"/>
                </a:solidFill>
              </a:rPr>
              <a:t>- or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sunt</a:t>
            </a:r>
            <a:r>
              <a:rPr lang="en-US" sz="2400" dirty="0" smtClean="0">
                <a:solidFill>
                  <a:schemeClr val="accent1"/>
                </a:solidFill>
              </a:rPr>
              <a:t>- they are</a:t>
            </a:r>
            <a:endParaRPr lang="en-US" sz="2400" dirty="0" smtClean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81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735138"/>
            <a:ext cx="3543154" cy="4581548"/>
          </a:xfrm>
        </p:spPr>
        <p:txBody>
          <a:bodyPr/>
          <a:lstStyle/>
          <a:p>
            <a:r>
              <a:rPr lang="en-US" dirty="0" err="1" smtClean="0"/>
              <a:t>visitat</a:t>
            </a:r>
            <a:r>
              <a:rPr lang="en-US" dirty="0" smtClean="0">
                <a:solidFill>
                  <a:schemeClr val="accent1"/>
                </a:solidFill>
              </a:rPr>
              <a:t>- s/he/it visits</a:t>
            </a:r>
            <a:endParaRPr lang="en-US" dirty="0" smtClean="0"/>
          </a:p>
          <a:p>
            <a:r>
              <a:rPr lang="en-US" dirty="0" err="1" smtClean="0"/>
              <a:t>salutat</a:t>
            </a:r>
            <a:r>
              <a:rPr lang="en-US" dirty="0" smtClean="0">
                <a:solidFill>
                  <a:srgbClr val="860908"/>
                </a:solidFill>
              </a:rPr>
              <a:t>- s/he/it greets</a:t>
            </a:r>
            <a:endParaRPr lang="en-US" dirty="0" smtClean="0"/>
          </a:p>
          <a:p>
            <a:r>
              <a:rPr lang="en-US" smtClean="0"/>
              <a:t>respondet</a:t>
            </a:r>
            <a:r>
              <a:rPr lang="en-US" smtClean="0">
                <a:solidFill>
                  <a:srgbClr val="860908"/>
                </a:solidFill>
              </a:rPr>
              <a:t>- </a:t>
            </a:r>
            <a:r>
              <a:rPr lang="en-US" dirty="0" smtClean="0">
                <a:solidFill>
                  <a:srgbClr val="860908"/>
                </a:solidFill>
              </a:rPr>
              <a:t>s/he/it responds</a:t>
            </a:r>
            <a:endParaRPr lang="en-US" dirty="0" smtClean="0"/>
          </a:p>
          <a:p>
            <a:r>
              <a:rPr lang="en-US" dirty="0" err="1" smtClean="0"/>
              <a:t>cantat</a:t>
            </a:r>
            <a:r>
              <a:rPr lang="en-US" dirty="0" smtClean="0">
                <a:solidFill>
                  <a:srgbClr val="860908"/>
                </a:solidFill>
              </a:rPr>
              <a:t>- s/he/it sings</a:t>
            </a:r>
            <a:endParaRPr lang="en-US" dirty="0" smtClean="0"/>
          </a:p>
          <a:p>
            <a:r>
              <a:rPr lang="en-US" dirty="0" err="1" smtClean="0"/>
              <a:t>coquit</a:t>
            </a:r>
            <a:r>
              <a:rPr lang="en-US" dirty="0" smtClean="0">
                <a:solidFill>
                  <a:srgbClr val="860908"/>
                </a:solidFill>
              </a:rPr>
              <a:t>- s/he/it cooks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audit</a:t>
            </a:r>
            <a:r>
              <a:rPr lang="en-US" dirty="0" smtClean="0">
                <a:solidFill>
                  <a:schemeClr val="accent1"/>
                </a:solidFill>
              </a:rPr>
              <a:t>- s/he/it hears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419452"/>
            <a:ext cx="3733367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mercator</a:t>
            </a:r>
            <a:r>
              <a:rPr lang="en-US" sz="2400" dirty="0" smtClean="0">
                <a:solidFill>
                  <a:srgbClr val="860908"/>
                </a:solidFill>
              </a:rPr>
              <a:t>- merchant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/>
              <a:t>amicus</a:t>
            </a:r>
            <a:r>
              <a:rPr lang="en-US" sz="2400" dirty="0" smtClean="0">
                <a:solidFill>
                  <a:srgbClr val="860908"/>
                </a:solidFill>
              </a:rPr>
              <a:t>-friend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villam</a:t>
            </a:r>
            <a:r>
              <a:rPr lang="en-US" sz="2400" dirty="0" smtClean="0">
                <a:solidFill>
                  <a:srgbClr val="860908"/>
                </a:solidFill>
              </a:rPr>
              <a:t>- house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argentarius</a:t>
            </a:r>
            <a:r>
              <a:rPr lang="en-US" sz="2400" dirty="0" smtClean="0">
                <a:solidFill>
                  <a:schemeClr val="accent1"/>
                </a:solidFill>
              </a:rPr>
              <a:t>- banker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in </a:t>
            </a:r>
            <a:r>
              <a:rPr lang="en-US" sz="2400" dirty="0" err="1" smtClean="0">
                <a:solidFill>
                  <a:srgbClr val="000000"/>
                </a:solidFill>
              </a:rPr>
              <a:t>lecto</a:t>
            </a:r>
            <a:r>
              <a:rPr lang="en-US" sz="2400" dirty="0" smtClean="0">
                <a:solidFill>
                  <a:srgbClr val="860908"/>
                </a:solidFill>
              </a:rPr>
              <a:t>- on the couch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pavonem</a:t>
            </a:r>
            <a:r>
              <a:rPr lang="en-US" sz="2400" dirty="0" smtClean="0">
                <a:solidFill>
                  <a:schemeClr val="accent1"/>
                </a:solidFill>
              </a:rPr>
              <a:t>- peacock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laetus</a:t>
            </a:r>
            <a:r>
              <a:rPr lang="en-US" sz="2400" dirty="0" smtClean="0">
                <a:solidFill>
                  <a:schemeClr val="accent1"/>
                </a:solidFill>
              </a:rPr>
              <a:t>- happy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cenam</a:t>
            </a:r>
            <a:r>
              <a:rPr lang="en-US" sz="2400" dirty="0" smtClean="0">
                <a:solidFill>
                  <a:srgbClr val="860908"/>
                </a:solidFill>
              </a:rPr>
              <a:t>- dinner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243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419451"/>
            <a:ext cx="3543154" cy="504753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visitat</a:t>
            </a:r>
            <a:r>
              <a:rPr lang="en-US" dirty="0" smtClean="0">
                <a:solidFill>
                  <a:schemeClr val="accent1"/>
                </a:solidFill>
              </a:rPr>
              <a:t>- s/he/it visits</a:t>
            </a:r>
            <a:endParaRPr lang="en-US" dirty="0" smtClean="0"/>
          </a:p>
          <a:p>
            <a:r>
              <a:rPr lang="en-US" dirty="0" err="1" smtClean="0"/>
              <a:t>salutat</a:t>
            </a:r>
            <a:r>
              <a:rPr lang="en-US" dirty="0" smtClean="0">
                <a:solidFill>
                  <a:srgbClr val="860908"/>
                </a:solidFill>
              </a:rPr>
              <a:t>- s/he/it greets</a:t>
            </a:r>
            <a:endParaRPr lang="en-US" dirty="0" smtClean="0"/>
          </a:p>
          <a:p>
            <a:r>
              <a:rPr lang="en-US" dirty="0" err="1" smtClean="0"/>
              <a:t>intrat</a:t>
            </a:r>
            <a:r>
              <a:rPr lang="en-US" dirty="0" smtClean="0">
                <a:solidFill>
                  <a:srgbClr val="860908"/>
                </a:solidFill>
              </a:rPr>
              <a:t>- s/he/it enters</a:t>
            </a:r>
            <a:endParaRPr lang="en-US" dirty="0" smtClean="0"/>
          </a:p>
          <a:p>
            <a:r>
              <a:rPr lang="en-US" dirty="0" err="1" smtClean="0"/>
              <a:t>videt</a:t>
            </a:r>
            <a:r>
              <a:rPr lang="en-US" dirty="0" smtClean="0">
                <a:solidFill>
                  <a:srgbClr val="860908"/>
                </a:solidFill>
              </a:rPr>
              <a:t>- s/he/it sees</a:t>
            </a:r>
            <a:endParaRPr lang="en-US" dirty="0" smtClean="0"/>
          </a:p>
          <a:p>
            <a:r>
              <a:rPr lang="en-US" dirty="0" err="1" smtClean="0"/>
              <a:t>est</a:t>
            </a:r>
            <a:r>
              <a:rPr lang="en-US" dirty="0" smtClean="0">
                <a:solidFill>
                  <a:srgbClr val="860908"/>
                </a:solidFill>
              </a:rPr>
              <a:t>- s/he/it is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videt</a:t>
            </a:r>
            <a:r>
              <a:rPr lang="en-US" dirty="0" smtClean="0">
                <a:solidFill>
                  <a:schemeClr val="accent1"/>
                </a:solidFill>
              </a:rPr>
              <a:t>- s/he/it sees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gustat</a:t>
            </a:r>
            <a:r>
              <a:rPr lang="en-US" dirty="0" smtClean="0">
                <a:solidFill>
                  <a:schemeClr val="accent1"/>
                </a:solidFill>
              </a:rPr>
              <a:t>- s/he/it tastes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vituperat</a:t>
            </a:r>
            <a:r>
              <a:rPr lang="en-US" dirty="0" smtClean="0">
                <a:solidFill>
                  <a:schemeClr val="accent1"/>
                </a:solidFill>
              </a:rPr>
              <a:t>- s/he/it swears out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419452"/>
            <a:ext cx="3733367" cy="5047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servus</a:t>
            </a:r>
            <a:r>
              <a:rPr lang="en-US" sz="2400" smtClean="0">
                <a:solidFill>
                  <a:srgbClr val="860908"/>
                </a:solidFill>
              </a:rPr>
              <a:t>- slave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/>
              <a:t>amicus</a:t>
            </a:r>
            <a:r>
              <a:rPr lang="en-US" sz="2400" dirty="0" smtClean="0">
                <a:solidFill>
                  <a:srgbClr val="860908"/>
                </a:solidFill>
              </a:rPr>
              <a:t>-friend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villam</a:t>
            </a:r>
            <a:r>
              <a:rPr lang="en-US" sz="2400" dirty="0" smtClean="0">
                <a:solidFill>
                  <a:srgbClr val="860908"/>
                </a:solidFill>
              </a:rPr>
              <a:t>- house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culina</a:t>
            </a:r>
            <a:r>
              <a:rPr lang="en-US" sz="2400" dirty="0" smtClean="0">
                <a:solidFill>
                  <a:schemeClr val="accent1"/>
                </a:solidFill>
              </a:rPr>
              <a:t>- kitchen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in </a:t>
            </a:r>
            <a:r>
              <a:rPr lang="en-US" sz="2400" dirty="0" err="1" smtClean="0">
                <a:solidFill>
                  <a:srgbClr val="000000"/>
                </a:solidFill>
              </a:rPr>
              <a:t>atrio</a:t>
            </a:r>
            <a:r>
              <a:rPr lang="en-US" sz="2400" dirty="0" smtClean="0">
                <a:solidFill>
                  <a:srgbClr val="860908"/>
                </a:solidFill>
              </a:rPr>
              <a:t>- </a:t>
            </a:r>
            <a:r>
              <a:rPr lang="en-US" sz="2400" dirty="0">
                <a:solidFill>
                  <a:srgbClr val="860908"/>
                </a:solidFill>
              </a:rPr>
              <a:t>i</a:t>
            </a:r>
            <a:r>
              <a:rPr lang="en-US" sz="2400" dirty="0" smtClean="0">
                <a:solidFill>
                  <a:srgbClr val="860908"/>
                </a:solidFill>
              </a:rPr>
              <a:t>n the atrium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cibum</a:t>
            </a:r>
            <a:r>
              <a:rPr lang="en-US" sz="2400" dirty="0" smtClean="0">
                <a:solidFill>
                  <a:schemeClr val="accent1"/>
                </a:solidFill>
              </a:rPr>
              <a:t>- food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/>
              <a:t>iratus</a:t>
            </a:r>
            <a:r>
              <a:rPr lang="en-US" sz="2400" dirty="0" smtClean="0">
                <a:solidFill>
                  <a:schemeClr val="accent1"/>
                </a:solidFill>
              </a:rPr>
              <a:t>- angry</a:t>
            </a:r>
            <a:endParaRPr lang="en-US" sz="24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400" dirty="0" err="1" smtClean="0">
                <a:solidFill>
                  <a:srgbClr val="000000"/>
                </a:solidFill>
              </a:rPr>
              <a:t>cenam</a:t>
            </a:r>
            <a:r>
              <a:rPr lang="en-US" sz="2400" dirty="0" smtClean="0">
                <a:solidFill>
                  <a:srgbClr val="860908"/>
                </a:solidFill>
              </a:rPr>
              <a:t>- dinner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775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597"/>
            <a:ext cx="7313613" cy="868362"/>
          </a:xfrm>
        </p:spPr>
        <p:txBody>
          <a:bodyPr/>
          <a:lstStyle/>
          <a:p>
            <a:r>
              <a:rPr lang="en-US" dirty="0" smtClean="0"/>
              <a:t>Lucia, Quintus, et </a:t>
            </a:r>
            <a:r>
              <a:rPr lang="en-US" dirty="0" err="1" smtClean="0"/>
              <a:t>Monstri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1" y="1207880"/>
            <a:ext cx="3543154" cy="565011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dat</a:t>
            </a:r>
            <a:r>
              <a:rPr lang="en-US" dirty="0" smtClean="0">
                <a:solidFill>
                  <a:schemeClr val="accent1"/>
                </a:solidFill>
              </a:rPr>
              <a:t>- s/he/it gives</a:t>
            </a:r>
            <a:endParaRPr lang="en-US" dirty="0" smtClean="0"/>
          </a:p>
          <a:p>
            <a:r>
              <a:rPr lang="en-US" dirty="0" smtClean="0"/>
              <a:t>it</a:t>
            </a:r>
            <a:r>
              <a:rPr lang="en-US" dirty="0" smtClean="0">
                <a:solidFill>
                  <a:srgbClr val="860908"/>
                </a:solidFill>
              </a:rPr>
              <a:t>- s/he/it goes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eunt</a:t>
            </a:r>
            <a:r>
              <a:rPr lang="en-US" dirty="0" smtClean="0">
                <a:solidFill>
                  <a:srgbClr val="860908"/>
                </a:solidFill>
              </a:rPr>
              <a:t>- they go</a:t>
            </a:r>
            <a:endParaRPr lang="en-US" dirty="0" smtClean="0"/>
          </a:p>
          <a:p>
            <a:r>
              <a:rPr lang="en-US" dirty="0" err="1" smtClean="0"/>
              <a:t>vident</a:t>
            </a:r>
            <a:r>
              <a:rPr lang="en-US" dirty="0" smtClean="0">
                <a:solidFill>
                  <a:srgbClr val="860908"/>
                </a:solidFill>
              </a:rPr>
              <a:t>- they see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sunt</a:t>
            </a:r>
            <a:r>
              <a:rPr lang="en-US" dirty="0" smtClean="0">
                <a:solidFill>
                  <a:srgbClr val="860908"/>
                </a:solidFill>
              </a:rPr>
              <a:t>- they are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audit</a:t>
            </a:r>
            <a:r>
              <a:rPr lang="en-US" dirty="0" smtClean="0">
                <a:solidFill>
                  <a:schemeClr val="accent1"/>
                </a:solidFill>
              </a:rPr>
              <a:t>- s/he/it hears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audiunt</a:t>
            </a:r>
            <a:r>
              <a:rPr lang="en-US" dirty="0" smtClean="0">
                <a:solidFill>
                  <a:schemeClr val="accent1"/>
                </a:solidFill>
              </a:rPr>
              <a:t>- they hear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mittit</a:t>
            </a:r>
            <a:r>
              <a:rPr lang="en-US" dirty="0" smtClean="0">
                <a:solidFill>
                  <a:schemeClr val="accent1"/>
                </a:solidFill>
              </a:rPr>
              <a:t>- s/he/it throws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redimo</a:t>
            </a:r>
            <a:r>
              <a:rPr lang="en-US" dirty="0" smtClean="0">
                <a:solidFill>
                  <a:schemeClr val="accent1"/>
                </a:solidFill>
              </a:rPr>
              <a:t>- I redeem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pulsant</a:t>
            </a:r>
            <a:r>
              <a:rPr lang="en-US" dirty="0" smtClean="0">
                <a:solidFill>
                  <a:schemeClr val="accent1"/>
                </a:solidFill>
              </a:rPr>
              <a:t>- they hit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fugiunt</a:t>
            </a:r>
            <a:r>
              <a:rPr lang="en-US" dirty="0" smtClean="0">
                <a:solidFill>
                  <a:schemeClr val="accent1"/>
                </a:solidFill>
              </a:rPr>
              <a:t>- they flee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4646" y="1066959"/>
            <a:ext cx="3733367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/>
              <a:t>versipellis</a:t>
            </a:r>
            <a:r>
              <a:rPr lang="en-US" sz="2200" dirty="0" smtClean="0">
                <a:solidFill>
                  <a:srgbClr val="860908"/>
                </a:solidFill>
              </a:rPr>
              <a:t>- werewolf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smtClean="0"/>
              <a:t>umbrae</a:t>
            </a:r>
            <a:r>
              <a:rPr lang="en-US" sz="2200" dirty="0" smtClean="0">
                <a:solidFill>
                  <a:srgbClr val="860908"/>
                </a:solidFill>
              </a:rPr>
              <a:t>-ghosts</a:t>
            </a:r>
            <a:endParaRPr lang="en-US" sz="2200" dirty="0" smtClean="0"/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/>
              <a:t>annus</a:t>
            </a:r>
            <a:r>
              <a:rPr lang="en-US" sz="2200" dirty="0" smtClean="0">
                <a:solidFill>
                  <a:srgbClr val="860908"/>
                </a:solidFill>
              </a:rPr>
              <a:t>- year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>
                <a:solidFill>
                  <a:srgbClr val="000000"/>
                </a:solidFill>
              </a:rPr>
              <a:t>hodie</a:t>
            </a:r>
            <a:r>
              <a:rPr lang="en-US" sz="2200" dirty="0">
                <a:solidFill>
                  <a:srgbClr val="860908"/>
                </a:solidFill>
              </a:rPr>
              <a:t>- </a:t>
            </a:r>
            <a:r>
              <a:rPr lang="en-US" sz="2200" dirty="0" smtClean="0">
                <a:solidFill>
                  <a:srgbClr val="860908"/>
                </a:solidFill>
              </a:rPr>
              <a:t>today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fabae</a:t>
            </a:r>
            <a:r>
              <a:rPr lang="en-US" sz="2200" dirty="0" smtClean="0">
                <a:solidFill>
                  <a:schemeClr val="accent1"/>
                </a:solidFill>
              </a:rPr>
              <a:t>- beans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niger</a:t>
            </a:r>
            <a:r>
              <a:rPr lang="en-US" sz="2200" dirty="0" smtClean="0">
                <a:solidFill>
                  <a:srgbClr val="860908"/>
                </a:solidFill>
              </a:rPr>
              <a:t>- black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brunus</a:t>
            </a:r>
            <a:r>
              <a:rPr lang="en-US" sz="2200" dirty="0" smtClean="0">
                <a:solidFill>
                  <a:schemeClr val="accent1"/>
                </a:solidFill>
              </a:rPr>
              <a:t>- brown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/>
              <a:t>albus</a:t>
            </a:r>
            <a:r>
              <a:rPr lang="en-US" sz="2200" dirty="0" smtClean="0">
                <a:solidFill>
                  <a:schemeClr val="accent1"/>
                </a:solidFill>
              </a:rPr>
              <a:t>- white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ahena</a:t>
            </a:r>
            <a:r>
              <a:rPr lang="en-US" sz="2200" dirty="0" smtClean="0">
                <a:solidFill>
                  <a:schemeClr val="accent1"/>
                </a:solidFill>
              </a:rPr>
              <a:t>- bronze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urna</a:t>
            </a:r>
            <a:r>
              <a:rPr lang="en-US" sz="2200" dirty="0" smtClean="0">
                <a:solidFill>
                  <a:schemeClr val="accent1"/>
                </a:solidFill>
              </a:rPr>
              <a:t>- pot</a:t>
            </a:r>
          </a:p>
          <a:p>
            <a:pPr marL="342900" indent="-342900">
              <a:lnSpc>
                <a:spcPct val="150000"/>
              </a:lnSpc>
              <a:buFont typeface="Courier New"/>
              <a:buChar char="o"/>
            </a:pPr>
            <a:r>
              <a:rPr lang="en-US" sz="2200" dirty="0" err="1" smtClean="0">
                <a:solidFill>
                  <a:srgbClr val="000000"/>
                </a:solidFill>
              </a:rPr>
              <a:t>perterritus</a:t>
            </a:r>
            <a:r>
              <a:rPr lang="en-US" sz="2200" dirty="0" smtClean="0">
                <a:solidFill>
                  <a:schemeClr val="accent1"/>
                </a:solidFill>
              </a:rPr>
              <a:t>- scared</a:t>
            </a:r>
            <a:endParaRPr lang="en-US" sz="2200" dirty="0" smtClean="0"/>
          </a:p>
          <a:p>
            <a:pPr marL="342900" indent="-342900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09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13156</TotalTime>
  <Words>592</Words>
  <Application>Microsoft Macintosh PowerPoint</Application>
  <PresentationFormat>On-screen Show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TPRS Vocabulary</vt:lpstr>
      <vt:lpstr>PowerPoint Presentation</vt:lpstr>
      <vt:lpstr>Ian et Puellae</vt:lpstr>
      <vt:lpstr>Familia</vt:lpstr>
      <vt:lpstr>Yoda et Kim</vt:lpstr>
      <vt:lpstr>Mercator</vt:lpstr>
      <vt:lpstr>Amicus</vt:lpstr>
      <vt:lpstr>Lucia, Quintus, et Monstri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TPRS Vocabulary</dc:title>
  <dc:creator>Teacher</dc:creator>
  <cp:lastModifiedBy>Teacher</cp:lastModifiedBy>
  <cp:revision>31</cp:revision>
  <cp:lastPrinted>2017-10-30T12:59:51Z</cp:lastPrinted>
  <dcterms:created xsi:type="dcterms:W3CDTF">2017-08-16T10:15:31Z</dcterms:created>
  <dcterms:modified xsi:type="dcterms:W3CDTF">2017-10-30T19:24:33Z</dcterms:modified>
</cp:coreProperties>
</file>